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39"/>
  </p:handoutMasterIdLst>
  <p:sldIdLst>
    <p:sldId id="292" r:id="rId2"/>
    <p:sldId id="266" r:id="rId3"/>
    <p:sldId id="267" r:id="rId4"/>
    <p:sldId id="270" r:id="rId5"/>
    <p:sldId id="268" r:id="rId6"/>
    <p:sldId id="273" r:id="rId7"/>
    <p:sldId id="269" r:id="rId8"/>
    <p:sldId id="275" r:id="rId9"/>
    <p:sldId id="274" r:id="rId10"/>
    <p:sldId id="272" r:id="rId11"/>
    <p:sldId id="290" r:id="rId12"/>
    <p:sldId id="276" r:id="rId13"/>
    <p:sldId id="288" r:id="rId14"/>
    <p:sldId id="282" r:id="rId15"/>
    <p:sldId id="281" r:id="rId16"/>
    <p:sldId id="283" r:id="rId17"/>
    <p:sldId id="284" r:id="rId18"/>
    <p:sldId id="285" r:id="rId19"/>
    <p:sldId id="295" r:id="rId20"/>
    <p:sldId id="286" r:id="rId21"/>
    <p:sldId id="291" r:id="rId22"/>
    <p:sldId id="312" r:id="rId23"/>
    <p:sldId id="313" r:id="rId24"/>
    <p:sldId id="298" r:id="rId25"/>
    <p:sldId id="299" r:id="rId26"/>
    <p:sldId id="302" r:id="rId27"/>
    <p:sldId id="300" r:id="rId28"/>
    <p:sldId id="303" r:id="rId29"/>
    <p:sldId id="304" r:id="rId30"/>
    <p:sldId id="305" r:id="rId31"/>
    <p:sldId id="306" r:id="rId32"/>
    <p:sldId id="307" r:id="rId33"/>
    <p:sldId id="308" r:id="rId34"/>
    <p:sldId id="309" r:id="rId35"/>
    <p:sldId id="310" r:id="rId36"/>
    <p:sldId id="311" r:id="rId37"/>
    <p:sldId id="277" r:id="rId38"/>
  </p:sldIdLst>
  <p:sldSz cx="9144000" cy="5143500" type="screen16x9"/>
  <p:notesSz cx="7099300" cy="10234613"/>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5" d="100"/>
          <a:sy n="115" d="100"/>
        </p:scale>
        <p:origin x="-678" y="-102"/>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1" y="0"/>
            <a:ext cx="3076363" cy="511731"/>
          </a:xfrm>
          <a:prstGeom prst="rect">
            <a:avLst/>
          </a:prstGeom>
        </p:spPr>
        <p:txBody>
          <a:bodyPr vert="horz" lIns="99043" tIns="49521" rIns="99043" bIns="49521" rtlCol="0"/>
          <a:lstStyle>
            <a:lvl1pPr algn="l">
              <a:defRPr sz="1300"/>
            </a:lvl1pPr>
          </a:lstStyle>
          <a:p>
            <a:endParaRPr lang="es-ES"/>
          </a:p>
        </p:txBody>
      </p:sp>
      <p:sp>
        <p:nvSpPr>
          <p:cNvPr id="3" name="2 Marcador de fecha"/>
          <p:cNvSpPr>
            <a:spLocks noGrp="1"/>
          </p:cNvSpPr>
          <p:nvPr>
            <p:ph type="dt" sz="quarter" idx="1"/>
          </p:nvPr>
        </p:nvSpPr>
        <p:spPr>
          <a:xfrm>
            <a:off x="4021295" y="0"/>
            <a:ext cx="3076363" cy="511731"/>
          </a:xfrm>
          <a:prstGeom prst="rect">
            <a:avLst/>
          </a:prstGeom>
        </p:spPr>
        <p:txBody>
          <a:bodyPr vert="horz" lIns="99043" tIns="49521" rIns="99043" bIns="49521" rtlCol="0"/>
          <a:lstStyle>
            <a:lvl1pPr algn="r">
              <a:defRPr sz="1300"/>
            </a:lvl1pPr>
          </a:lstStyle>
          <a:p>
            <a:fld id="{5F7C142B-5DC4-42C0-A52E-8F81A8FBF0AA}" type="datetimeFigureOut">
              <a:rPr lang="es-ES" smtClean="0"/>
              <a:pPr/>
              <a:t>25/06/2015</a:t>
            </a:fld>
            <a:endParaRPr lang="es-ES"/>
          </a:p>
        </p:txBody>
      </p:sp>
      <p:sp>
        <p:nvSpPr>
          <p:cNvPr id="4" name="3 Marcador de pie de página"/>
          <p:cNvSpPr>
            <a:spLocks noGrp="1"/>
          </p:cNvSpPr>
          <p:nvPr>
            <p:ph type="ftr" sz="quarter" idx="2"/>
          </p:nvPr>
        </p:nvSpPr>
        <p:spPr>
          <a:xfrm>
            <a:off x="1" y="9721107"/>
            <a:ext cx="3076363" cy="511731"/>
          </a:xfrm>
          <a:prstGeom prst="rect">
            <a:avLst/>
          </a:prstGeom>
        </p:spPr>
        <p:txBody>
          <a:bodyPr vert="horz" lIns="99043" tIns="49521" rIns="99043" bIns="49521" rtlCol="0" anchor="b"/>
          <a:lstStyle>
            <a:lvl1pPr algn="l">
              <a:defRPr sz="1300"/>
            </a:lvl1pPr>
          </a:lstStyle>
          <a:p>
            <a:endParaRPr lang="es-ES"/>
          </a:p>
        </p:txBody>
      </p:sp>
      <p:sp>
        <p:nvSpPr>
          <p:cNvPr id="5" name="4 Marcador de número de diapositiva"/>
          <p:cNvSpPr>
            <a:spLocks noGrp="1"/>
          </p:cNvSpPr>
          <p:nvPr>
            <p:ph type="sldNum" sz="quarter" idx="3"/>
          </p:nvPr>
        </p:nvSpPr>
        <p:spPr>
          <a:xfrm>
            <a:off x="4021295" y="9721107"/>
            <a:ext cx="3076363" cy="511731"/>
          </a:xfrm>
          <a:prstGeom prst="rect">
            <a:avLst/>
          </a:prstGeom>
        </p:spPr>
        <p:txBody>
          <a:bodyPr vert="horz" lIns="99043" tIns="49521" rIns="99043" bIns="49521" rtlCol="0" anchor="b"/>
          <a:lstStyle>
            <a:lvl1pPr algn="r">
              <a:defRPr sz="1300"/>
            </a:lvl1pPr>
          </a:lstStyle>
          <a:p>
            <a:fld id="{D986A9D8-A4FC-4711-8A46-022DBE8A1A42}" type="slidenum">
              <a:rPr lang="es-ES" smtClean="0"/>
              <a:pPr/>
              <a:t>‹Nº›</a:t>
            </a:fld>
            <a:endParaRPr lang="es-ES"/>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1597819"/>
            <a:ext cx="7772400" cy="1102519"/>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ES"/>
          </a:p>
        </p:txBody>
      </p:sp>
      <p:sp>
        <p:nvSpPr>
          <p:cNvPr id="4" name="3 Marcador de fecha"/>
          <p:cNvSpPr>
            <a:spLocks noGrp="1"/>
          </p:cNvSpPr>
          <p:nvPr>
            <p:ph type="dt" sz="half" idx="10"/>
          </p:nvPr>
        </p:nvSpPr>
        <p:spPr/>
        <p:txBody>
          <a:bodyPr/>
          <a:lstStyle/>
          <a:p>
            <a:fld id="{5A585ACD-E19B-4058-8DE3-57D80E11DCFF}" type="datetimeFigureOut">
              <a:rPr lang="es-ES" smtClean="0"/>
              <a:pPr/>
              <a:t>25/06/2015</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AE87646C-3BE4-449A-BE16-536A0097B73A}" type="slidenum">
              <a:rPr lang="es-ES" smtClean="0"/>
              <a:pPr/>
              <a:t>‹Nº›</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5A585ACD-E19B-4058-8DE3-57D80E11DCFF}" type="datetimeFigureOut">
              <a:rPr lang="es-ES" smtClean="0"/>
              <a:pPr/>
              <a:t>25/06/2015</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AE87646C-3BE4-449A-BE16-536A0097B73A}" type="slidenum">
              <a:rPr lang="es-ES" smtClean="0"/>
              <a:pPr/>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154781"/>
            <a:ext cx="2057400" cy="3290888"/>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154781"/>
            <a:ext cx="6019800" cy="329088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5A585ACD-E19B-4058-8DE3-57D80E11DCFF}" type="datetimeFigureOut">
              <a:rPr lang="es-ES" smtClean="0"/>
              <a:pPr/>
              <a:t>25/06/2015</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AE87646C-3BE4-449A-BE16-536A0097B73A}" type="slidenum">
              <a:rPr lang="es-ES" smtClean="0"/>
              <a:pPr/>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5A585ACD-E19B-4058-8DE3-57D80E11DCFF}" type="datetimeFigureOut">
              <a:rPr lang="es-ES" smtClean="0"/>
              <a:pPr/>
              <a:t>25/06/2015</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AE87646C-3BE4-449A-BE16-536A0097B73A}" type="slidenum">
              <a:rPr lang="es-ES" smtClean="0"/>
              <a:pPr/>
              <a:t>‹Nº›</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3305176"/>
            <a:ext cx="7772400" cy="1021556"/>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5A585ACD-E19B-4058-8DE3-57D80E11DCFF}" type="datetimeFigureOut">
              <a:rPr lang="es-ES" smtClean="0"/>
              <a:pPr/>
              <a:t>25/06/2015</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AE87646C-3BE4-449A-BE16-536A0097B73A}" type="slidenum">
              <a:rPr lang="es-ES" smtClean="0"/>
              <a:pPr/>
              <a:t>‹Nº›</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p:txBody>
          <a:bodyPr/>
          <a:lstStyle/>
          <a:p>
            <a:fld id="{5A585ACD-E19B-4058-8DE3-57D80E11DCFF}" type="datetimeFigureOut">
              <a:rPr lang="es-ES" smtClean="0"/>
              <a:pPr/>
              <a:t>25/06/2015</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AE87646C-3BE4-449A-BE16-536A0097B73A}" type="slidenum">
              <a:rPr lang="es-ES" smtClean="0"/>
              <a:pPr/>
              <a:t>‹Nº›</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05979"/>
            <a:ext cx="8229600" cy="857250"/>
          </a:xfrm>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6 Marcador de fecha"/>
          <p:cNvSpPr>
            <a:spLocks noGrp="1"/>
          </p:cNvSpPr>
          <p:nvPr>
            <p:ph type="dt" sz="half" idx="10"/>
          </p:nvPr>
        </p:nvSpPr>
        <p:spPr/>
        <p:txBody>
          <a:bodyPr/>
          <a:lstStyle/>
          <a:p>
            <a:fld id="{5A585ACD-E19B-4058-8DE3-57D80E11DCFF}" type="datetimeFigureOut">
              <a:rPr lang="es-ES" smtClean="0"/>
              <a:pPr/>
              <a:t>25/06/2015</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AE87646C-3BE4-449A-BE16-536A0097B73A}" type="slidenum">
              <a:rPr lang="es-ES" smtClean="0"/>
              <a:pPr/>
              <a:t>‹Nº›</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fecha"/>
          <p:cNvSpPr>
            <a:spLocks noGrp="1"/>
          </p:cNvSpPr>
          <p:nvPr>
            <p:ph type="dt" sz="half" idx="10"/>
          </p:nvPr>
        </p:nvSpPr>
        <p:spPr/>
        <p:txBody>
          <a:bodyPr/>
          <a:lstStyle/>
          <a:p>
            <a:fld id="{5A585ACD-E19B-4058-8DE3-57D80E11DCFF}" type="datetimeFigureOut">
              <a:rPr lang="es-ES" smtClean="0"/>
              <a:pPr/>
              <a:t>25/06/2015</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AE87646C-3BE4-449A-BE16-536A0097B73A}" type="slidenum">
              <a:rPr lang="es-ES" smtClean="0"/>
              <a:pPr/>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5A585ACD-E19B-4058-8DE3-57D80E11DCFF}" type="datetimeFigureOut">
              <a:rPr lang="es-ES" smtClean="0"/>
              <a:pPr/>
              <a:t>25/06/2015</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AE87646C-3BE4-449A-BE16-536A0097B73A}" type="slidenum">
              <a:rPr lang="es-ES" smtClean="0"/>
              <a:pPr/>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1" y="204787"/>
            <a:ext cx="3008313" cy="871538"/>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5A585ACD-E19B-4058-8DE3-57D80E11DCFF}" type="datetimeFigureOut">
              <a:rPr lang="es-ES" smtClean="0"/>
              <a:pPr/>
              <a:t>25/06/2015</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AE87646C-3BE4-449A-BE16-536A0097B73A}" type="slidenum">
              <a:rPr lang="es-ES" smtClean="0"/>
              <a:pPr/>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3600450"/>
            <a:ext cx="5486400" cy="425054"/>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5A585ACD-E19B-4058-8DE3-57D80E11DCFF}" type="datetimeFigureOut">
              <a:rPr lang="es-ES" smtClean="0"/>
              <a:pPr/>
              <a:t>25/06/2015</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AE87646C-3BE4-449A-BE16-536A0097B73A}" type="slidenum">
              <a:rPr lang="es-ES" smtClean="0"/>
              <a:pPr/>
              <a:t>‹Nº›</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A585ACD-E19B-4058-8DE3-57D80E11DCFF}" type="datetimeFigureOut">
              <a:rPr lang="es-ES" smtClean="0"/>
              <a:pPr/>
              <a:t>25/06/2015</a:t>
            </a:fld>
            <a:endParaRPr lang="es-ES"/>
          </a:p>
        </p:txBody>
      </p:sp>
      <p:sp>
        <p:nvSpPr>
          <p:cNvPr id="5" name="4 Marcador de pie de página"/>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E87646C-3BE4-449A-BE16-536A0097B73A}" type="slidenum">
              <a:rPr lang="es-ES" smtClean="0"/>
              <a:pPr/>
              <a:t>‹Nº›</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jpeg"/></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5.jpeg"/><Relationship Id="rId1" Type="http://schemas.openxmlformats.org/officeDocument/2006/relationships/slideLayout" Target="../slideLayouts/slideLayout1.xml"/><Relationship Id="rId5" Type="http://schemas.openxmlformats.org/officeDocument/2006/relationships/image" Target="../media/image27.jpe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pruebas.fpempresa.net/site/index.html" TargetMode="External"/><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hyperlink" Target="mailto:fpempresa.asociacion@gmail.com" TargetMode="External"/><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hyperlink" Target="https://plus.google.com/+FPempresaNet/posts" TargetMode="Externa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44.jpeg"/></Relationships>
</file>

<file path=ppt/slides/_rels/slide2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0.jpeg"/><Relationship Id="rId1" Type="http://schemas.openxmlformats.org/officeDocument/2006/relationships/slideLayout" Target="../slideLayouts/slideLayout1.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CuadroTexto"/>
          <p:cNvSpPr txBox="1"/>
          <p:nvPr/>
        </p:nvSpPr>
        <p:spPr>
          <a:xfrm>
            <a:off x="4929190" y="2571750"/>
            <a:ext cx="3417436" cy="1077218"/>
          </a:xfrm>
          <a:prstGeom prst="rect">
            <a:avLst/>
          </a:prstGeom>
          <a:noFill/>
        </p:spPr>
        <p:txBody>
          <a:bodyPr wrap="square" rtlCol="0">
            <a:spAutoFit/>
          </a:bodyPr>
          <a:lstStyle/>
          <a:p>
            <a:pPr algn="ctr"/>
            <a:r>
              <a:rPr lang="es-ES" sz="3200" dirty="0" smtClean="0">
                <a:solidFill>
                  <a:srgbClr val="002060"/>
                </a:solidFill>
              </a:rPr>
              <a:t>UNA HISTORIA</a:t>
            </a:r>
          </a:p>
          <a:p>
            <a:pPr algn="ctr"/>
            <a:r>
              <a:rPr lang="es-ES" sz="3200" dirty="0" smtClean="0">
                <a:solidFill>
                  <a:srgbClr val="002060"/>
                </a:solidFill>
              </a:rPr>
              <a:t>UN PROYECTO</a:t>
            </a:r>
            <a:endParaRPr lang="es-ES" sz="3200" dirty="0">
              <a:solidFill>
                <a:srgbClr val="002060"/>
              </a:solidFill>
            </a:endParaRPr>
          </a:p>
        </p:txBody>
      </p:sp>
      <p:pic>
        <p:nvPicPr>
          <p:cNvPr id="4" name="Picture 2" descr="http://2.bp.blogspot.com/-IX5uRHO7zn4/U5bwwbRu_CI/AAAAAAAAL9M/meAcXeGgHdE/s1600/fpempresa2.jpg"/>
          <p:cNvPicPr>
            <a:picLocks noChangeAspect="1" noChangeArrowheads="1"/>
          </p:cNvPicPr>
          <p:nvPr/>
        </p:nvPicPr>
        <p:blipFill>
          <a:blip r:embed="rId2" cstate="print"/>
          <a:srcRect/>
          <a:stretch>
            <a:fillRect/>
          </a:stretch>
        </p:blipFill>
        <p:spPr bwMode="auto">
          <a:xfrm>
            <a:off x="5214942" y="1428742"/>
            <a:ext cx="2928958" cy="1020699"/>
          </a:xfrm>
          <a:prstGeom prst="rect">
            <a:avLst/>
          </a:prstGeom>
          <a:noFill/>
        </p:spPr>
      </p:pic>
      <p:pic>
        <p:nvPicPr>
          <p:cNvPr id="17410" name="Picture 2" descr="http://blog.andy21.com/wp-content/uploads/2013/04/fp-256x256.jpg"/>
          <p:cNvPicPr>
            <a:picLocks noChangeAspect="1" noChangeArrowheads="1"/>
          </p:cNvPicPr>
          <p:nvPr/>
        </p:nvPicPr>
        <p:blipFill>
          <a:blip r:embed="rId3" cstate="print"/>
          <a:srcRect/>
          <a:stretch>
            <a:fillRect/>
          </a:stretch>
        </p:blipFill>
        <p:spPr bwMode="auto">
          <a:xfrm>
            <a:off x="285720" y="428610"/>
            <a:ext cx="4143404" cy="4143404"/>
          </a:xfrm>
          <a:prstGeom prst="rect">
            <a:avLst/>
          </a:prstGeom>
          <a:noFill/>
        </p:spPr>
      </p:pic>
      <p:sp>
        <p:nvSpPr>
          <p:cNvPr id="17414" name="AutoShape 6" descr="data:image/jpeg;base64,/9j/4AAQSkZJRgABAQAAAQABAAD/2wCEAAkGBxASEBIQEBQQEBQPEBEQEBAQDQ8PDxQQFBEWFhUVFBUYHCggGBolHBQUIjEhJSkrLi4uFx8zODMsNygtLisBCgoKDg0OGBAQFywcHBwsLCwsLCwsLCwsLCwsLCwsLCwsLCwsLCwsLCwsLCwsLDcsLCwsLCwsLCwsLDc3NyssLP/AABEIAPAAjgMBEQACEQEDEQH/xAAcAAABBQEBAQAAAAAAAAAAAAAAAQMEBQYCBwj/xAA8EAABAwIDAwgJAwMFAQAAAAABAAIDBBEFEiExQVEGEyIyYXGRsQcjQmJygaHB4VKT0RQXgjNDY7LTJP/EABoBAQADAQEBAAAAAAAAAAAAAAABBAUDAgb/xAAnEQEAAgICAgAGAwEBAAAAAAAAAQIDEQQhEjEFEyIyQVEUI2FCcf/aAAwDAQACEQMRAD8A9wQKgEAgEAgEAgEAgEAgEAgEAgEAgRAqAQCAQCAQIUBdAIFQCAQCAQCAQCAQCAQJdBR8qOU9NQxGSdwub5IwRneewcO1B5BiXphr3vJgbDCzc0sMjvmSUERvpcxX9UH7H5QL/d7FOMH7H5QL/d3FOMH7H5QJ/d7FOMH7H5QS4vTPiAFjFTOPG0gv4FA9/eutG2npe/PKEHpfILHqytgdNVU4pgXDmbF/rGW1dZ2oQapAIBAiAQKgECEoPOeXXpPhpQYaW082oLgfVx9/E9igeG4rik1TK6ad5ke7aXH6DsUiPHC47B9kD4o3b/5QOx4ffioTo3Nh7h2qUIZ0080Fvyc5O1VdJzdMzNY2fIejEz4nfZB7fyK9GVLRZZZrVU4s7O5to2O9xpv4nVBvQEHSAQCAQCAQRMQr4oI3SzPbGxouXONh+UHiHLz0pSVGaCjLootQ6S9pH/wFFvSXmtT13fEfqVFBMoqXe5TCFoGi2iJAjQPU7bFQlImgFtEQZw6kpTUROq2udEHgShjspy339nEKYlD6Nwymp4YWtgayOINu0MADMtr3081Ox57j3K+eeZ0VK8xRC7czLc482Ivm9leJsNlyVri6FkT3F742gF7j0n9p7VMSL5egqAQCAQIUHmnLH0e1+ITOfJXRsiDjzUIpnkNbuv0xc9qCiHoMfvrW/KjP/on4FNyu9HDKGJtS6pMpkkDGxf04jB0JJLsx2WO5ePUJZuJi9RHSEhjbol0WWNlABoVOv0el/h2A1MwGVhAPtO6IXSmOZcr5IhcQ+jx5F3yhvY2O/wBSVY+VCvOWW35LYXI2klop3CRgaWRyDov5t4IykbrblwyU8VjHbcPP8WwSXDpg1/TjcfVzW6w4Hg7sXCYdFzgmJ5S1zTvXkek4dWtlYHj/ACHAr3EiWvQVAIBAIEQcvOiiZiI7HmnK+hlrxTNuImRCV7jYuBcX5QB2gA+KY6fNj6Zecl/BUR+jxtv9d37Y/lWf40xGplw/lRsH0evHVnb/AJRH7FP40/t6/kR+jTOQM5eM0kYbvc0OLvkPyo+QfParCeTNLBqG53frfYn8LrTFpyvm2us67RVxmXJlXrxRuEnDJvWAfquFWz0n2sYb96WmIUEc0bopWh7HixafMcCqcrbyfHsDlw+W9y+B56Em8e6/ge3evNoF5ycxosIO0HaOIURPejT0CnqGvaHNNwV7gPXUhUAgEAgblPRJ7D5Lnl+yUx7h51hlQTA2/syPHjYp8IncS5/EOtLeGXRbdq9sqLHecUeL35DnU8UeTgyKYqjycOlXqKvM2NOmXrwefJIwuS8zPiCr8mNVWePO7NeFmNJHrqOOVjo5Gh7HizmnZZRPZvTxvF4xQzluYuhJPNvsb6eyeJCm+OYjacFZy28YOckOVc7qxzm6RZC1zHHQAA5D8V1Vwza2TTb5uHBh40b+565R1Jc0OO/VXrUfP1t10lNfdeJjT3DtQkIBBxIND3LxeN1lMe3nOGw//PPb/ZqAT3Ftvsq/wa+ptH+nxCm4g/TzaL6nW2DvU6SBMo8U+QMqeKPJw6VT4nkadKvUVeZsZdKvXj08b7W/JePPNm3RtPidAs7l3600OJXvbYBZzScvGh7k/KJ9MXilBDJA9soBAa7btBAOvermSPKirhvamSO9Tt5/yGidI7LbLHGczyN9tgVfh1rf6o/DQ+LeeK1fKd7eoQV1tNyu3xdMimZZwVN1XtjWq5E+GTML+KrzGpd4ncHVCQg5cotHUkSxnI1odJWRuFw46jiMzgsj4Zf+y8f6t8yv0wq6+mdBK6N27Vp4t3FfYcbL5Rp85ycU1nbkTK54qu3XPJ4vPk5MymKo8jL5l6iiJt0a5wkho1JNgBtJO5ecs+EblOOJvPT0HAMP5mIA9Z3Sf38Pkvn81/O8y38NPCkLS64uxuWQNBJIAG8qYiZRMxDF44+N7yYwRfaS7Q9zdy0+PhtFO2ZyM1YvGmOwKnfTzSg9R7jY7r7QfqR8ly43Htjyf41fiPOw8jBSPzENG2qG1ac1/b56Ld7h2cbbHoTruG9V81axCxim0zptMFlDoWOBvmBJ776hY+Sdz01qRqFgoegg5cokUGAYa6KepcQQHublO4i5P3WdxOPOPJef2sZsvlWITsYwplQzK7QjVrxtaf4WriyTSdqWTHF40wGJ0M1O60gNvZeOqfnu7ls4OVFupZGfi2r3CH/UrQjUqE7cuqV68XnbgSlzg1upcQAOJJ0C55MkUh0pTznTaYFhsFKOdqJIzKRoMwszsaN57VhZ8t8k6iG1gxUxxuZWcvKOEdTM/uFh4lcqcW1vbrblVj0hzY9KeqAweJVmvDiPavflzPpWVVW92rnF3eVZx4KwrXzWsrp51arXfpXtkmPfaLTQSVEgjiGY7z7LRxJTLmphj/XnFiy5p9dLqu5Du5h/Nyv58C7LdGMn9JHbsusbPzLX9NjBw60jtk+T+D1Mj8vNSAg2c97S0A31uT9lVtktK1XFWJeuYbSiKJkYN8o1PEnUleYh7TFIEAgSyBCkiLiD4gwiXKWkatdrf5L1SLb6c7zXX1PPMRwphkJgu1h2Ndu7uxbnGvatfqYvIpW0/SYZhHEq1bPCrXDKSzDGgWt3rn8yJdflTB6GgAN/suc3e4ok5AF43t11EQbklsvda7c7ShVFUF1ijja8z1BaDCJ6kgsblYT/AKjhZvy4rhl5mPFGo9uuLh3vO7N5g2FMp48jNTtc47XFYuXNbJbctvFijHGoWNlzdQgECoBAIESRBxKryCw2n6BdMdPKXLJfxUEjS43JueJ1WhSsVhRyT5GzCunk5+H6IIUm20eOnXNKIsnRHNsvUS86QKp9l2x9uN1c3nJXiOIFzjuG7tPBd7TXHWbXcYi17eNGqwbkqxlnz2lfty29W35b1jcjnWydV6hrYOHWnv20rWql/wCr8dRp0AoCqQIBAIBAIG5pQ0EnYEr3OkTOmSr6wlxcd61OPi6ZmfN2ZgqgV2tTTlS+0xq4y7QWyARBuVeont5lW1jLhWKTpwtHbU4BhzYYm2HSeA57t5JWRystsl576hp8bFWlIn8ytQuG1n06RIQCAQCAQCBCgpMeq/YG7U96tcbHuVXkX1DIYhUraw42LmydGMFEkjnuaLsiF3u+w7baqvycsVtp34+OZr5NHE7RcZd4l3mTSdjMiHLikQSiStXXfTlMblsaU9BvwjyWLb7pa+P7IPhQ9lRIQCAQIgVAIEKDIYo67nHtK0+NHTL5Vu9MhXuc52RupcQ0DtJsFrxaKU8mRNZveKvQ8MwptPSGIaksc55tteW6r5zJl+Zl2+ipi8MWlRG5aGulH8yfaFEpdZV529aNvC9w8yZcF6h5/LTYTJmib2dE/JZWaNXlp4J3WE1cnUKQqAQIgVAiBEHEz7NJ4AqY7l5tOoYvEn2BWvxo9aZPJnvcmOR1BztQZnDow9XgZDs8B5p8QzajwhHw/Du03luKnqO+F3ksinuGtk+1joStnXTI/KU2ReJh7iXXOKNJ2akep0hyCvUPMrrAZNHN/wAlQ5Ve9r3GtuNLgKqtlQCAQCAQCDlxsiNq6tqLg22BWMdHDJdkq/PK8RsF3PNgPuexaVZjFXyZkx8y+mxwfD2wRNjbuF3Hi47SsjJeb23LXxY4pXTvFJLQvPukeOn3TFG7RBln6WQBstqGPvsGVPFEyOfU+J5ASKJqnyONcvMw9QssIktI3t0VXkV3VY49tWaMLNhpFCkKgECoBBxdQK6tqtDwCs48e1fLk0gSy2jud/krFa7sr3tqpvkvT3dJMfgZ8tXHy8F45mXeqwniYv8AqWkCpryq5RSWit+pwH3Vji13dW5NtUZR71r1r2yNo0lQu0Y3Obmf6pevlvHzDjKpRON6jIlwzLjaunattrKifZ7T7zfNVc0dSs4p+qGuCx4a/wCIKFIVABAqBEEKvmytA/UbL3jruXPJbTMYvXewy5LjYAaklaeHHFYmbMrNkmZ1CRUP53JFGel1SP08Se5cYn5e7T+VjU5NV/TR0sDY2hjRo0W/Ko2t5TuV6ldRqD11D1LP8qJbmNne4+X8q9wq+5Z/Mt+GcqBotSk9s20KqodZW6QqXtMJmB4FLVBzw4Rta7LctLiTa5t4hVOVza4J1pZ43DtniZ3pBfA9kjoyblji0kb7FWaZIvSLftXvS1LzX9LKlYVwySsY1pSHpNHvN8wqWf7ZXsHdm0WO149Fug6CBUAgEFJj8waGk6DpWvoLq1xtSqcrcQr+TNOXPfO4adWMkeJH0Xbl5OorVw4uOfLcw0LIWglzWtBd1iBYnvKoTaZ6aEViJ3Du6iI09SW6Espjkmad3uAN+581q8WNUZXJ7uqqlyu0UrKqo+p0HeVZi2la0bnT0bBKMQwRx7w27viOpXzfJy/MyTaX0fGxRTFFWHrGXqJT/wAjvNbuGdYqsTLG8spMQXi0vdYTaAesjHvt81V5H2Ss8f7mxushrlBQOBAqAQCCPLG06OAd2EAqYmfw8zWJ9iyjc77TEREagZkSQlAhdYdy9RG5eZnUMbPJmc536nE/VbGGuqsfLbdkGdWq9K13eC0nOVMYOxp5x3c3UfWy58vJ44pl74uPyzRH6b0OWDHbfnpgXNvI88Xu/wCxW/jnVIYFo/sk+0LylNwkXmj+K/gCq3K+xZ433tWCslrFzIHmHRB0gECIGnIGyUHN0BdBFxKXLDIfdt46Lrhjd4c8s6qyJkW3WvTEtPcyYkkC6RDlK45Ix3MsvcweZ+yofELeqr/AruZs0uZZbTYWbSWQcJHea+gx/ZDAvP1y7bImjazwM3mHYHH6Kpy+qrnEndmmBWS1SgoJEexB2gEAgjuKBpzkHBcgTMh+EHGHepcOJA+qscf71fkT9DNPYtqJY2vaLPoF0r2529aafk9Fkp2cX3ef8tn0WLy7+WSf8bPDp449LPOqlfa3Ppjq1vrpPjK38E/1wwM0fXLgtXuJeZjpacnm+sJ4NP1VPmz9K3wvbSArHa5cykTIeqEHaAQCCI8oGnFA0Sg5L1GxAxZ12gcT5K5xo72qcqetKaRq06yzZhX1XDjou8epV/8ApsIiGtaB7IA8Avn8vdpb+DqjrnFzh1ZqrF5pD7y3ME/1sTPH1jKvbwtMBFi89gVLmT0t8T2tw9ZjTdhyJWEHVCBxAIBBFkQR3oGXFAy96msbebTpDqCCdb6K9hjSlmttEmaLaK1E6VZhT1jbHu1VuncKl+p2voam7QeIBWJyI1eW3xp3R2J1wr3LvadVVkbcznOO9x81sUnVWPeN3TG04O8LzN5eopCRRsyEjiuGefKHbBHjZPaVny0YOtUJWcHVHcEDiAQCCO8IIsoQRJXIIYnGaxVjDTavmto7I4FWYiYVtxKvmAGxd69uFv8AFXOwvdlbrxPBdvmxSNuMY7XnSyggIFuCx+Rk87ba/Hx+FdEnBAXjHPcOmSfpd0MItqtS1umXFdyso2NtsCrzMy71iIMVMgFrcVMx0msxvo/DJdUbe16vpKjXlK3agVAIBA24II0rEESaFBTV9E++Zm0bjsKt4MkR7Vc+ObR0isfONCw/IiyuzfH72o/LyetJEdFK/rdEd9yuNs9Y9O1OPM+1rSYWGhUr5ZtK7TFFEsUQXN0M1GH3CROpJjcaVMjHR7jbsV/HeJjtRvjmPSJPiQ2a+BXeIqr28nFNnkdcggDjtXLNkrrUO2HHbe5XdPGVmzPbQiE+niuQiVkECoBAIEIQcOagadEgZdTqNGyClXqJD0cAC8knw1SFsgCEEeWnB3J2SiOw1l9g8F687ft58KumUYGwLzuZTERB+OlRKUxgAsEHSAQIUCoBAlkBZAWQFkAgEAgEAgECoBAIBAIBAIP/2Q=="/>
          <p:cNvSpPr>
            <a:spLocks noChangeAspect="1" noChangeArrowheads="1"/>
          </p:cNvSpPr>
          <p:nvPr/>
        </p:nvSpPr>
        <p:spPr bwMode="auto">
          <a:xfrm>
            <a:off x="155575" y="-1371600"/>
            <a:ext cx="1695450" cy="2857500"/>
          </a:xfrm>
          <a:prstGeom prst="rect">
            <a:avLst/>
          </a:prstGeom>
          <a:noFill/>
        </p:spPr>
        <p:txBody>
          <a:bodyPr vert="horz" wrap="square" lIns="91440" tIns="45720" rIns="91440" bIns="45720" numCol="1" anchor="t" anchorCtr="0" compatLnSpc="1">
            <a:prstTxWarp prst="textNoShape">
              <a:avLst/>
            </a:prstTxWarp>
          </a:bodyPr>
          <a:lstStyle/>
          <a:p>
            <a:endParaRPr lang="es-ES"/>
          </a:p>
        </p:txBody>
      </p:sp>
      <p:sp>
        <p:nvSpPr>
          <p:cNvPr id="17416" name="AutoShape 8" descr="data:image/jpeg;base64,/9j/4AAQSkZJRgABAQAAAQABAAD/2wCEAAkGBxASEBIQEBQQEBQPEBEQEBAQDQ8PDxQQFBEWFhUVFBUYHCggGBolHBQUIjEhJSkrLi4uFx8zODMsNygtLisBCgoKDg0OGBAQFywcHBwsLCwsLCwsLCwsLCwsLCwsLCwsLCwsLCwsLCwsLCwsLDcsLCwsLCwsLCwsLDc3NyssLP/AABEIAPAAjgMBEQACEQEDEQH/xAAcAAABBQEBAQAAAAAAAAAAAAAAAQMEBQYCBwj/xAA8EAABAwIDAwgJAwMFAQAAAAABAAIDBBEFEiExQVEGEyIyYXGRsQcjQmJygaHB4VKT0RQXgjNDY7LTJP/EABoBAQADAQEBAAAAAAAAAAAAAAABBAUDAgb/xAAnEQEAAgICAgAGAwEBAAAAAAAAAQIDEQQhEjEFEyIyQVEUI2FCcf/aAAwDAQACEQMRAD8A9wQKgEAgEAgEAgEAgEAgEAgEAgEAgRAqAQCAQCAQIUBdAIFQCAQCAQCAQCAQCAQJdBR8qOU9NQxGSdwub5IwRneewcO1B5BiXphr3vJgbDCzc0sMjvmSUERvpcxX9UH7H5QL/d7FOMH7H5QL/d3FOMH7H5QJ/d7FOMH7H5QS4vTPiAFjFTOPG0gv4FA9/eutG2npe/PKEHpfILHqytgdNVU4pgXDmbF/rGW1dZ2oQapAIBAiAQKgECEoPOeXXpPhpQYaW082oLgfVx9/E9igeG4rik1TK6ad5ke7aXH6DsUiPHC47B9kD4o3b/5QOx4ffioTo3Nh7h2qUIZ0080Fvyc5O1VdJzdMzNY2fIejEz4nfZB7fyK9GVLRZZZrVU4s7O5to2O9xpv4nVBvQEHSAQCAQCAQRMQr4oI3SzPbGxouXONh+UHiHLz0pSVGaCjLootQ6S9pH/wFFvSXmtT13fEfqVFBMoqXe5TCFoGi2iJAjQPU7bFQlImgFtEQZw6kpTUROq2udEHgShjspy339nEKYlD6Nwymp4YWtgayOINu0MADMtr3081Ox57j3K+eeZ0VK8xRC7czLc482Ivm9leJsNlyVri6FkT3F742gF7j0n9p7VMSL5egqAQCAQIUHmnLH0e1+ITOfJXRsiDjzUIpnkNbuv0xc9qCiHoMfvrW/KjP/on4FNyu9HDKGJtS6pMpkkDGxf04jB0JJLsx2WO5ePUJZuJi9RHSEhjbol0WWNlABoVOv0el/h2A1MwGVhAPtO6IXSmOZcr5IhcQ+jx5F3yhvY2O/wBSVY+VCvOWW35LYXI2klop3CRgaWRyDov5t4IykbrblwyU8VjHbcPP8WwSXDpg1/TjcfVzW6w4Hg7sXCYdFzgmJ5S1zTvXkek4dWtlYHj/ACHAr3EiWvQVAIBAIEQcvOiiZiI7HmnK+hlrxTNuImRCV7jYuBcX5QB2gA+KY6fNj6Zecl/BUR+jxtv9d37Y/lWf40xGplw/lRsH0evHVnb/AJRH7FP40/t6/kR+jTOQM5eM0kYbvc0OLvkPyo+QfParCeTNLBqG53frfYn8LrTFpyvm2us67RVxmXJlXrxRuEnDJvWAfquFWz0n2sYb96WmIUEc0bopWh7HixafMcCqcrbyfHsDlw+W9y+B56Em8e6/ge3evNoF5ycxosIO0HaOIURPejT0CnqGvaHNNwV7gPXUhUAgEAgblPRJ7D5Lnl+yUx7h51hlQTA2/syPHjYp8IncS5/EOtLeGXRbdq9sqLHecUeL35DnU8UeTgyKYqjycOlXqKvM2NOmXrwefJIwuS8zPiCr8mNVWePO7NeFmNJHrqOOVjo5Gh7HizmnZZRPZvTxvF4xQzluYuhJPNvsb6eyeJCm+OYjacFZy28YOckOVc7qxzm6RZC1zHHQAA5D8V1Vwza2TTb5uHBh40b+565R1Jc0OO/VXrUfP1t10lNfdeJjT3DtQkIBBxIND3LxeN1lMe3nOGw//PPb/ZqAT3Ftvsq/wa+ptH+nxCm4g/TzaL6nW2DvU6SBMo8U+QMqeKPJw6VT4nkadKvUVeZsZdKvXj08b7W/JePPNm3RtPidAs7l3600OJXvbYBZzScvGh7k/KJ9MXilBDJA9soBAa7btBAOvermSPKirhvamSO9Tt5/yGidI7LbLHGczyN9tgVfh1rf6o/DQ+LeeK1fKd7eoQV1tNyu3xdMimZZwVN1XtjWq5E+GTML+KrzGpd4ncHVCQg5cotHUkSxnI1odJWRuFw46jiMzgsj4Zf+y8f6t8yv0wq6+mdBK6N27Vp4t3FfYcbL5Rp85ycU1nbkTK54qu3XPJ4vPk5MymKo8jL5l6iiJt0a5wkho1JNgBtJO5ecs+EblOOJvPT0HAMP5mIA9Z3Sf38Pkvn81/O8y38NPCkLS64uxuWQNBJIAG8qYiZRMxDF44+N7yYwRfaS7Q9zdy0+PhtFO2ZyM1YvGmOwKnfTzSg9R7jY7r7QfqR8ly43Htjyf41fiPOw8jBSPzENG2qG1ac1/b56Ld7h2cbbHoTruG9V81axCxim0zptMFlDoWOBvmBJ776hY+Sdz01qRqFgoegg5cokUGAYa6KepcQQHublO4i5P3WdxOPOPJef2sZsvlWITsYwplQzK7QjVrxtaf4WriyTSdqWTHF40wGJ0M1O60gNvZeOqfnu7ls4OVFupZGfi2r3CH/UrQjUqE7cuqV68XnbgSlzg1upcQAOJJ0C55MkUh0pTznTaYFhsFKOdqJIzKRoMwszsaN57VhZ8t8k6iG1gxUxxuZWcvKOEdTM/uFh4lcqcW1vbrblVj0hzY9KeqAweJVmvDiPavflzPpWVVW92rnF3eVZx4KwrXzWsrp51arXfpXtkmPfaLTQSVEgjiGY7z7LRxJTLmphj/XnFiy5p9dLqu5Du5h/Nyv58C7LdGMn9JHbsusbPzLX9NjBw60jtk+T+D1Mj8vNSAg2c97S0A31uT9lVtktK1XFWJeuYbSiKJkYN8o1PEnUleYh7TFIEAgSyBCkiLiD4gwiXKWkatdrf5L1SLb6c7zXX1PPMRwphkJgu1h2Ndu7uxbnGvatfqYvIpW0/SYZhHEq1bPCrXDKSzDGgWt3rn8yJdflTB6GgAN/suc3e4ok5AF43t11EQbklsvda7c7ShVFUF1ijja8z1BaDCJ6kgsblYT/AKjhZvy4rhl5mPFGo9uuLh3vO7N5g2FMp48jNTtc47XFYuXNbJbctvFijHGoWNlzdQgECoBAIESRBxKryCw2n6BdMdPKXLJfxUEjS43JueJ1WhSsVhRyT5GzCunk5+H6IIUm20eOnXNKIsnRHNsvUS86QKp9l2x9uN1c3nJXiOIFzjuG7tPBd7TXHWbXcYi17eNGqwbkqxlnz2lfty29W35b1jcjnWydV6hrYOHWnv20rWql/wCr8dRp0AoCqQIBAIBAIG5pQ0EnYEr3OkTOmSr6wlxcd61OPi6ZmfN2ZgqgV2tTTlS+0xq4y7QWyARBuVeont5lW1jLhWKTpwtHbU4BhzYYm2HSeA57t5JWRystsl576hp8bFWlIn8ytQuG1n06RIQCAQCAQCBCgpMeq/YG7U96tcbHuVXkX1DIYhUraw42LmydGMFEkjnuaLsiF3u+w7baqvycsVtp34+OZr5NHE7RcZd4l3mTSdjMiHLikQSiStXXfTlMblsaU9BvwjyWLb7pa+P7IPhQ9lRIQCAQIgVAIEKDIYo67nHtK0+NHTL5Vu9MhXuc52RupcQ0DtJsFrxaKU8mRNZveKvQ8MwptPSGIaksc55tteW6r5zJl+Zl2+ipi8MWlRG5aGulH8yfaFEpdZV529aNvC9w8yZcF6h5/LTYTJmib2dE/JZWaNXlp4J3WE1cnUKQqAQIgVAiBEHEz7NJ4AqY7l5tOoYvEn2BWvxo9aZPJnvcmOR1BztQZnDow9XgZDs8B5p8QzajwhHw/Du03luKnqO+F3ksinuGtk+1joStnXTI/KU2ReJh7iXXOKNJ2akep0hyCvUPMrrAZNHN/wAlQ5Ve9r3GtuNLgKqtlQCAQCAQCDlxsiNq6tqLg22BWMdHDJdkq/PK8RsF3PNgPuexaVZjFXyZkx8y+mxwfD2wRNjbuF3Hi47SsjJeb23LXxY4pXTvFJLQvPukeOn3TFG7RBln6WQBstqGPvsGVPFEyOfU+J5ASKJqnyONcvMw9QssIktI3t0VXkV3VY49tWaMLNhpFCkKgECoBBxdQK6tqtDwCs48e1fLk0gSy2jud/krFa7sr3tqpvkvT3dJMfgZ8tXHy8F45mXeqwniYv8AqWkCpryq5RSWit+pwH3Vji13dW5NtUZR71r1r2yNo0lQu0Y3Obmf6pevlvHzDjKpRON6jIlwzLjaunattrKifZ7T7zfNVc0dSs4p+qGuCx4a/wCIKFIVABAqBEEKvmytA/UbL3jruXPJbTMYvXewy5LjYAaklaeHHFYmbMrNkmZ1CRUP53JFGel1SP08Se5cYn5e7T+VjU5NV/TR0sDY2hjRo0W/Ko2t5TuV6ldRqD11D1LP8qJbmNne4+X8q9wq+5Z/Mt+GcqBotSk9s20KqodZW6QqXtMJmB4FLVBzw4Rta7LctLiTa5t4hVOVza4J1pZ43DtniZ3pBfA9kjoyblji0kb7FWaZIvSLftXvS1LzX9LKlYVwySsY1pSHpNHvN8wqWf7ZXsHdm0WO149Fug6CBUAgEFJj8waGk6DpWvoLq1xtSqcrcQr+TNOXPfO4adWMkeJH0Xbl5OorVw4uOfLcw0LIWglzWtBd1iBYnvKoTaZ6aEViJ3Du6iI09SW6Espjkmad3uAN+581q8WNUZXJ7uqqlyu0UrKqo+p0HeVZi2la0bnT0bBKMQwRx7w27viOpXzfJy/MyTaX0fGxRTFFWHrGXqJT/wAjvNbuGdYqsTLG8spMQXi0vdYTaAesjHvt81V5H2Ss8f7mxushrlBQOBAqAQCCPLG06OAd2EAqYmfw8zWJ9iyjc77TEREagZkSQlAhdYdy9RG5eZnUMbPJmc536nE/VbGGuqsfLbdkGdWq9K13eC0nOVMYOxp5x3c3UfWy58vJ44pl74uPyzRH6b0OWDHbfnpgXNvI88Xu/wCxW/jnVIYFo/sk+0LylNwkXmj+K/gCq3K+xZ433tWCslrFzIHmHRB0gECIGnIGyUHN0BdBFxKXLDIfdt46Lrhjd4c8s6qyJkW3WvTEtPcyYkkC6RDlK45Ix3MsvcweZ+yofELeqr/AruZs0uZZbTYWbSWQcJHea+gx/ZDAvP1y7bImjazwM3mHYHH6Kpy+qrnEndmmBWS1SgoJEexB2gEAgjuKBpzkHBcgTMh+EHGHepcOJA+qscf71fkT9DNPYtqJY2vaLPoF0r2529aafk9Fkp2cX3ef8tn0WLy7+WSf8bPDp449LPOqlfa3Ppjq1vrpPjK38E/1wwM0fXLgtXuJeZjpacnm+sJ4NP1VPmz9K3wvbSArHa5cykTIeqEHaAQCCI8oGnFA0Sg5L1GxAxZ12gcT5K5xo72qcqetKaRq06yzZhX1XDjou8epV/8ApsIiGtaB7IA8Avn8vdpb+DqjrnFzh1ZqrF5pD7y3ME/1sTPH1jKvbwtMBFi89gVLmT0t8T2tw9ZjTdhyJWEHVCBxAIBBFkQR3oGXFAy96msbebTpDqCCdb6K9hjSlmttEmaLaK1E6VZhT1jbHu1VuncKl+p2voam7QeIBWJyI1eW3xp3R2J1wr3LvadVVkbcznOO9x81sUnVWPeN3TG04O8LzN5eopCRRsyEjiuGefKHbBHjZPaVny0YOtUJWcHVHcEDiAQCCO8IIsoQRJXIIYnGaxVjDTavmto7I4FWYiYVtxKvmAGxd69uFv8AFXOwvdlbrxPBdvmxSNuMY7XnSyggIFuCx+Rk87ba/Hx+FdEnBAXjHPcOmSfpd0MItqtS1umXFdyso2NtsCrzMy71iIMVMgFrcVMx0msxvo/DJdUbe16vpKjXlK3agVAIBA24II0rEESaFBTV9E++Zm0bjsKt4MkR7Vc+ObR0isfONCw/IiyuzfH72o/LyetJEdFK/rdEd9yuNs9Y9O1OPM+1rSYWGhUr5ZtK7TFFEsUQXN0M1GH3CROpJjcaVMjHR7jbsV/HeJjtRvjmPSJPiQ2a+BXeIqr28nFNnkdcggDjtXLNkrrUO2HHbe5XdPGVmzPbQiE+niuQiVkECoBAIEIQcOagadEgZdTqNGyClXqJD0cAC8knw1SFsgCEEeWnB3J2SiOw1l9g8F687ft58KumUYGwLzuZTERB+OlRKUxgAsEHSAQIUCoBAlkBZAWQFkAgEAgEAgECoBAIBAIBAIP/2Q=="/>
          <p:cNvSpPr>
            <a:spLocks noChangeAspect="1" noChangeArrowheads="1"/>
          </p:cNvSpPr>
          <p:nvPr/>
        </p:nvSpPr>
        <p:spPr bwMode="auto">
          <a:xfrm>
            <a:off x="155575" y="-1371600"/>
            <a:ext cx="1695450" cy="2857500"/>
          </a:xfrm>
          <a:prstGeom prst="rect">
            <a:avLst/>
          </a:prstGeom>
          <a:noFill/>
        </p:spPr>
        <p:txBody>
          <a:bodyPr vert="horz" wrap="square" lIns="91440" tIns="45720" rIns="91440" bIns="45720" numCol="1" anchor="t" anchorCtr="0" compatLnSpc="1">
            <a:prstTxWarp prst="textNoShape">
              <a:avLst/>
            </a:prstTxWarp>
          </a:bodyPr>
          <a:lstStyle/>
          <a:p>
            <a:endParaRPr lang="es-ES"/>
          </a:p>
        </p:txBody>
      </p:sp>
      <p:pic>
        <p:nvPicPr>
          <p:cNvPr id="21506" name="Picture 2" descr="http://aulafp.salesianos-sevilla.com/pluginfile.php/1/theme_essential/slide2image/1422965410/sobre-fp.jpg"/>
          <p:cNvPicPr>
            <a:picLocks noChangeAspect="1" noChangeArrowheads="1"/>
          </p:cNvPicPr>
          <p:nvPr/>
        </p:nvPicPr>
        <p:blipFill>
          <a:blip r:embed="rId4" cstate="print"/>
          <a:srcRect/>
          <a:stretch>
            <a:fillRect/>
          </a:stretch>
        </p:blipFill>
        <p:spPr bwMode="auto">
          <a:xfrm>
            <a:off x="214282" y="2000246"/>
            <a:ext cx="4257675" cy="2562226"/>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5 Imagen" descr="fpempresa.jpg"/>
          <p:cNvPicPr>
            <a:picLocks noChangeAspect="1"/>
          </p:cNvPicPr>
          <p:nvPr/>
        </p:nvPicPr>
        <p:blipFill>
          <a:blip r:embed="rId2" cstate="print"/>
          <a:stretch>
            <a:fillRect/>
          </a:stretch>
        </p:blipFill>
        <p:spPr>
          <a:xfrm>
            <a:off x="1571604" y="4568880"/>
            <a:ext cx="7572396" cy="574620"/>
          </a:xfrm>
          <a:prstGeom prst="rect">
            <a:avLst/>
          </a:prstGeom>
        </p:spPr>
      </p:pic>
      <p:pic>
        <p:nvPicPr>
          <p:cNvPr id="4" name="3 Imagen" descr="fpempresa.jpg"/>
          <p:cNvPicPr>
            <a:picLocks noChangeAspect="1"/>
          </p:cNvPicPr>
          <p:nvPr/>
        </p:nvPicPr>
        <p:blipFill>
          <a:blip r:embed="rId2" cstate="print"/>
          <a:stretch>
            <a:fillRect/>
          </a:stretch>
        </p:blipFill>
        <p:spPr>
          <a:xfrm>
            <a:off x="0" y="4568880"/>
            <a:ext cx="7572396" cy="574620"/>
          </a:xfrm>
          <a:prstGeom prst="rect">
            <a:avLst/>
          </a:prstGeom>
        </p:spPr>
      </p:pic>
      <p:sp>
        <p:nvSpPr>
          <p:cNvPr id="26626" name="AutoShape 2" descr="data:image/jpeg;base64,/9j/4AAQSkZJRgABAQAAAQABAAD/2wCEAAkGBxQREhQUERQSFBUXGRUXGBgXGBYXFRUcFRUYGBQXGxYkHCggGBolHBcXITEhJSkrLy4uFx8zODMsNygtLisBCgoKDg0OGxAQGy8kHyYwLCwyLSwsLC80LCwsLywsLCwsLywsLDQ0LCwsLCwsLCwsLCwsLCwsLCwsLCwsLCwsN//AABEIALoBDwMBEQACEQEDEQH/xAAcAAEAAgMBAQEAAAAAAAAAAAAABQYCBAcDAQj/xABGEAABAwEGAgYGBQkHBQAAAAABAAIDEQQFBhIhMUFxBxMiUWGBMlJykbGyM0JzocEUFiQ0U2KSs9EjNYKDotLhFVRj8PH/xAAaAQEAAwEBAQAAAAAAAAAAAAAAAwQFAgEG/8QANREAAgICAAMFBgUEAwEBAAAAAAECAwQREiExBRMyQXEzUYGxwfAUUmGRoRUiI9E04fFTQ//aAAwDAQACEQMRAD8A7igCAIAgCAIAgCAIAgCAIAgCAIAgCAIAgCAIAgCAIAgCAIAgCAIAgCAIAgCAIAgCAIAgCAIAgCAIAgCAIAgCAIAgCAIAgCAIAgCAIAgCAIAgCAIAgCAIAgCAIAgCAIAgCAIAgCAIAgCAIDzdM0buaOZC82jzaMmyA7EHkU2j3ZkvQEAQBAEAQBAEAQBAEAQBAEAQBAEAQBAEAQBAEAQBAEAQBAEB4Wy1siaXyODWjifh4nwXM5xgtyekeSkorbKXe2OyaizMoPXeNfJvDz9yy7e0X0rXxZTnl+USr2u955TWSWQ+GYhv8IoFRnfZN7cmVZWTl1ZouFd9VE0n1ODKNxb6JLeRovV/b05Hq5dCVsGJLTD6MrnDuf2x9+o8ip68q2HR/vzJI3zj5lvuXGsctGzjqnetvGfPdvn71o058Jcp8n/BbryYy5S5FqBrstAtH1AEAQBAEAQBAEAQBAEAQBAEAQBAEAQBAEAQBAEAQBAaF83qyyxl8nJrRu48AP6qK66NUeKRxZYoLbOa2ie0XjNoC86kNGjWDz0HM7rElK3Jn7/09xnNzukecdxyi0RwSgxl5GpoRTiQdjsvFjy7xVy5bPFVLjUXyLFiPCEUMDpInPqwAkOIIcKgHhoVcycKEK3KPkWLceMY7RSlllIIAgCAsWGMTusxDJCXQ+8x+LfDw93jdxst1Phl4fkWKb3Dk+h0uKQOAc0ggioI2IOxW2mmto0U9ma9PQgCAIAgCAIAgCAIAgCAIAgCAIAgCAIAgCAIAgMZHhoJcaAAknuA3K8bSW2G9HJ79vN9tnq0EiuWNo1NK6ad53P/AAvn77ZX2cvRIy7JuyXL4Ethm1G75HflUb42yAUcWk0LTtpXv4dysY03jSfeprZJTLun/etbPLF+IWTPidASBFUiQgt1JFKAioApx715l5KslHu/LzPL7lJrh8iNvDE89pjyPe0s0rlA7VNRUjx1UN2TbNcM/kcTunJaZFUVYhBQGLHg7EHkQV6011PTJeHgQFywDfeV35O89l1TH4Hct5HfnzWlgZGn3b+BcxbdPgZflrl4IAgCAIAgCAIAgCAIAgCAIAgCAIAgCAIAgCAICr9IF4dXAIxvKaH2W6u9+g8yqHaFnDXwrz+RWyp6jr3lOwpeDLPaGvk9GhbXfLm+tT/3dZ2LZGu1Sl0KlE1Ce2TPSJiazmzHI4PynrCRXshoPHvNaU8VdyrYXJVwe23+xYvsjNKEebPzZe97S2p+aQk69lo9FvcAPx3KvVUwqjqJYrrjBaRY+j+yyR2hwkY9lYz6QIrqO/mqWfKMq1p75lfJkpQ5Mr162yQTygPeB1j/AKx9Y+KuVwjwLl5InriuBcvJH2a12i15W/2kgYAA1oJAoKVI7/EpGFdXPpsKMK+ZpxSSQvq0vje3m1w5hSNRmufNHbUZL3o6Vg7EBtTC2SnWspX98etTga7rFzMbunuPRmffTwPa6FiVIrmUUhaQ5poQQQe4g1C9Tae0ep6e0dkuu2CaGOQfWaDyPEe+q+kqnxwUvea8JcUUzaUh0EAQBAEAQBAEAQBAEAQBAEAQBAEAQBAEAQBAc26QrRmtIbwYwe9xJP3UWL2hLduvcjPynueisKgVSCxu6lilp+4Pe9tVbwvbL4/Inx/aIoOEGB1shBFRmJ9zSR94WtlPVMi7e/8AGzra+eMs4ve/0832knzlfTVeBeiNerwL0R1m4rubZ4WMaADQFx9ZxHaNV8/fa7Jtsy7JuctkL0gXc19n62gzxluvEtJoW+819/erOBa1ZweTJsabU9e8qOCpi22RU+tmafEFp/4WhmJOllrIW62dXWAZgQHSOjyfNZi31HuA8A6jviStrs+W6te5mjivcNFoV8shAEAQBAEAQBAEAQBAEAQBAEAQBAEAQBAEAQHLMb/rsv8Al/y2rBzvbP4fIzMj2jIJVCAqmPrzjbC6Ak9Y4McBTSmfv/wlaGBTJzVnkt/ItY0G5cXkUrDlsbDaY5JKhrSa0FTq0jbzWnkQc63FdWXLouUGkdLunEMFpeWRFxIFdWkaVp+KxLcaypbkZ06pQW2csvf6eb7ST5yt6rwL0RpVeBeiOj4axHFNEwPe1kjQGuDiG5qD0hXev9Vi5OLOE24ra/Qz7aZRlyXI8MQSvtw/JbC0zuJBkcyhjY0HSr9hqB7l7TwY3+W98K8t9X8CxiY85S3ozw50ZWyGeOWTqcramgeS70SB9Wm571FkduY04OEd8/0/7L92HbKDS0Wq0WZ0Zo9pafHjyPFVK7I2LcXsxbKp1PhmtHkuyMvvRr9HN7bflWv2b4Zev0L+J0Zc1pFsIAgCAIAgCAIAgCAIAgCAIAgCAIAgCAIAgCA5r0gwZbUHcHsafNtQfwWJ2hHVu/ejOylqeysqiVikdIN0Od+k5m5WNYwt1qavOv8AqWpgXJf49def8FzFsS/sKddVhNolZE0gF1RU7CgJ/BaNtirg5PyLc58EeIv+FsMPskpe57HAtLaCtdwfwWTlZcbocKRRuvVkdJFAvf6eb7ST5yterwL0Req8C9ES1owjPkjfCOta9rXUFMzSQCQRx8lXjmV7cZctEcciLfC+p3jCdxMsNljiYBUAOkdTV7yO2T56DwAXwmdlSyr3N9PL9F5G7XBQjo1n37LnqGdiu1DUjn3q2sCrh05c/Uxpdp3ce1H+30ZLW6zieLbUire8GlR/RUKbHRb/AAzSvqjk0/yimL6E+WOjdHcFLM53rPPuaAPiCtrs6Oqm/ezRxV/ZstSvlkIAgCAIAgCAIAgCAIAgCAIAgCAIAgCAIAgCAqnSFYM8LZRvGdfZdofcafes/tCvigpLy+RVyobjv3HOljGeQGOv1KTnH87VbwfbL4/InxvaIouDP12Hm75HLVy/YyLuR7NnWV8+ZZxe9/p5vtJPnK+mq8C9Ea9XgXojr+Gz/Y2au2WL4BfOZW+Kev1M7/8Abn7/AKnR5HUBO9ATzXykVtpH1snpNkH+crf2bveFpf0x/m/gyP6vH8r/AHH5yN/Zu94T+my/MP6vH8r/AHK/QudRo1J0HM6BayT5IxHzfI7Fc9i6iGOP1WgHxO7j76r6Wqvu4KPuNaEeGKRuKQ7CAIAgCAIAgCAIAgCAIAgCAIAgCAIAgCAIAgMJog9pa4Va4EEd4IoQvJJSWmeNbWmciv263WWZ0btt2H1mnY8+BXzt9Lqnwv7RlWVuEtFbxLd7rRZ3xR5czi2lTQaOBPwXWNYq7FKXQ9qmoTTZWsPYRngtEcrzHlaSTRxJ1aR3eKvX5tc63Fb2yxbkRlBpF5WSUjnNvwZaXyyOHV0c9zh2uBcSOC2oZ1Sik/kXoZMFFLmX27YDHDGx1KtY1pptUAArJtkpTbXvKc3uTZdbmvISNDXGjwKEetTiF8/l40q5OS8PyPosHMjbBRk/7l/P6nyS4Yi/N2gN8oOn9Ujn2qPDy9TyXZlLnxc/Qzva2siZTsl1KNbQGnjTgAvMaidst+XmzvMya6YcPJvyR8wFcpkf17x2GHsfvO4nkPjyX12BRxS7x9F09f8AoxMWrb4mdDWwXwgCAIAgCAIAgCAIAgCAIAgCAIAgCAIAgCAIAgCAjL/uZlqjyO0cKljuLT+I7woMiiN0dPr5EdtasWmctvO7pLO8slbQ8DwcO8HiFg21SrlwyMycHB6ZqKM4CAIAgCA9ha5KUzvp7R/quO6r3vhX7EvfW61xP92S+GsOPtbszqtiHpO4u/db3nx4K9jYrte+kfvodU0ux7fQ6fZ4GxtDGANa0UAGwC3YxUVpdDSSSWkei9PQgCAIAgCAIAgCAIAgCAIAgCAIAgCAIAgCAIAgCAIDVvG7452ZJWhw+8eIO4KjsqjYtSRzOCktMo97YGkYSbO4SN9V1A8eFdj9yy7ez5LnDmUp4rXhKxarFJEaSRvZ7TSPvVGdcoeJaK0oyj1Rr1XByKoCQsNyzzEdXE8g/WIyt/iOimhRZPwokjVOXRFuuXAzW0daXB59Rtcvmd3fd5rRp7PS52c/0LdeKlzkXGNgaAGgADQAaAeS0UkuSLetGS9AQBAEAQBAEAQBAEAQBAEAQBAEBF39fbLI1rnte4ONBlp3V4kKC/IjSk2tkdlqrW2Q35/Qfs5vcz/cqv8AUq/yv+P9kP4uHuZnZ8cQve1gjmq4ho0ZxNPWXse0ISaSi+fp/s9WVFvWmel4YzihlfG6OUlhoSMtDy7S6tz4VzcWny9BPJjGTWjXGPof2U3+j/cuP6lD8r/j/Zz+Lj7mS9z4jgtJpG4h/qPFHeWtD5FWacqu3knz9zJq7oT6EurBKEAQBAEAQHxzQd9UBqyXZC7V0MR5safwUbqrfWK/Y5cIvyM4bDGz0I428mtH4L1Vxj0SCil0RsLs6CAIAgCAIAgCAIAgCAIAgCAIAgCAIAgKd0lfRQ+2flKze0vBH1+hUy/CiIwbcMVqbKZc3ZLQMppuDVV8PHhcnxeRFj1Rmnss9lwdZ43te3rKtIcKuqKjUaUV6GDVGSkt8izHGgnsoeKj+l2j2z8AsnM5Wz+/Io3e0Zdm4LszmDSQEgahx0qO46LU/AUtef7lz8NW0UC1wus8zmhxzRvIDhoeydD8FkTi65tLqmUZJwlr3HXLstPWwxyeuxrv4mgr6KqfHBS962asJcUUzRteJ7LE7K6UVG+UOdTzAKhnl0wemziV8IvTZvWC8I525onteONNxzG4U1dkLFuL2dxnGS2mY3jecVnAMzwwGtK11pvQcV5ZbCtbm9CU4x6swt98QwAGWRraioG5IPENGtF5ZfXWtyZ5KyMerMrtvSK0AmF4dTcagjmDqF7XdCxbi9iFkZ+FmtbMS2aJ2V8ra8Q0F1OdAaKOeVVB6cjmV0IvTZI2a0NkaHscHNOxBqCpoyUluL2iRNNbRrTXtC2VsLnjrHUAbQ11FRwoFw7oKag3zOXZFS4d8zwteI7NE7K+VubiBV1OdAaLieVVB6cjmV0IvTZv2W1MlaHRua9p4g1CmjOM1uL2SKSkto87wvGKBuaV4YDtXj4AcVzZbCtbk9Hkpxittnhbr7gha10kgAcAW7kkHYho1oubL64LcmcytjFbbNlltYYxLmAYQHZndkUOxNdl2rIuPF5HXEtb8iL/ADtsmbL1o7q5XZffSig/G071xEf4ivpsmYpQ8BzSHA6gg1B81ZTTW0Sp75o1byvWGzgGZ4bXYbuPJo1KjtuhWtyZzOyMPEyNgxhZHGnWEe01wHvpooY51Let/wAMjWTW/MnY5A4AtIIOoINQeRVpNNbROnsj7fftnhNJJWA9w7Th5CpCisyKoeJkcrYR6sxu/EFnndljkBd3EFpPIECq8ryarHqLEboS5JkopyQIAgCAIAgCAp3SV9FD7Z+UrN7S8EfX6FTL8KKldN+S2UOERaMxBNQDtt8Vn1ZE6t8PmVIWyh0Ljgu/prTJI2UtIa0EUaBqTRaWFkztk1IuY9spt7Kfiofpdo9s/ALNy1u2f35FS72jLa3HcLWACOUkAD6oBIHfVaP9RrS6Mtfio66FLfntU5yir5Xk0GwzH4Dv8Flvits5dWynznL9WXXF9tNkssUEZo5zQyo3DY2gOp3VqB5lamZZ3NUa4+nwRdvl3cFFG9cOGYI4WdZGx73NBcXAO31oK7AbadyloxK4wXEk2d1URUeaIC3wf9Pt8Rhq2OTLVtaihdlc3lsQqk4/h8iLh0ZBJd1auHoyU6R2/o8Z/wDKPkep+0l/jXr9GSZfgXqfLhwrE6Jkk9ZXPYx2pIDQWjK0UOtBomPhwcFKfNtIV48Wk5cyBt92mK39RZnmISANrU9kPFXCu5GiqWVcGR3db1sglDht4YctlqiwdZWx5CzMaUzknNXvHAclfWDSo618S0satLWiJ6NJjSdhPZGRw8C7MHfKFW7Nk/7o+n1/0RYjfNGni+AvvCNrHZXPbE0O7sznNqo8uLeSknrevqcXrdqS/QsdmwdZWtDXMLzTVxc6p8dCAFdjg0paa2WFjVpdCv2AG77w6kOPVSEDXiH+gT4h2lVUr3j5HBvk/r0II/4reHyZMdIjR+Sg90jfg5We0F/i+JLleA0sPYVjmibLaS57ntFBUgNaBRo012pyUWPhxnBTs57+RxVjqUeKfM8MRSm1WyOxtOWNpaCB3gZnHyboPFcZDdtypXT7+hza+OxVroWV+GrKWZOpYB3gdvnn3qrzxKeHXCvv9Sz3MNa0V7BE7orRPZSSWtzkV4Fjw0kcwQfJU8KThZKr1/gr47cZuBq2djLRekgtNCAXhrXbEs0Y3lSppxUcVGzKas/X/wAOUlO98Rb7ZcNnlbR0LObQGuHIjVaM8aqa04otyqhJaaNuSxtMRiFWty5BlJBApQUPBSOCceHyOuFa0Qt2YOs8QGdvXO4l+38G3vqq1WDVBc1t/qQwxoR68yCx1dkdn6qWBojJcR2dBVoqCBwPJVM6mFfDOC16EOTCMNSjyL3Z35mNJ3IB94WtF7SLq6HovT0IAgCAIAgKd0lfRQ+2flKze0vBH1+hUy/Cjy6NWgsnqPrM+BXnZvSXwPMToy6hoGwC09Fw5Hio/pdo9s/AL53LerZ/fkZV3tGXSHBNmLWk9bqAfS7xyWosCnXn+5cWLAmbruWGzV6pgBO7iSXHzPwViqiurwolhXGHRFS6TG9qA8KSD72rP7T8UX6/Qq5nkbsWD3loItk1CAePEe2pFgya33j+/idrHf5mPzHJc1zrTI4tIIzNrsa8XaL3+n803Nv79R+F57cj16R/1Zn2rfkeve0fZL1+jPcvwL1J24/1aD7KL5ArdHso+i+RPX4F6FTvL+94/wDB8hWfZ/zI/fvKsv8AkIvJWqXSi9GnpWjlF8ZFk9meKfw+pSxOsvh9RiH+9bP/AJH8xyZH/Lj8Pmxb7ePwL2tYulCxbreNnA3/ALH+YVk5fPIj8PmUb/bR+HzJbpD/AFUfaN+DlY7Q9j8US5XgJXDf6rB9mz4KfG9jH0RLV4F6FGttiMt5vjzujLnGjhuOxmFNRwWXOvjynHet/wCilKPFc1vRO/mY/wD7yf7/APerX4CX/wBH9/En/DP8zNq5MKfk03Xdc55o4EFtK5uJNSpKMPup8fFs6ro4JcWzLEGEo7U4va4xyGlTTM11NiW1GtOIKZGFG18SemLcdTe+jK9bbtttgb1jJi5gpWhJA1oKsdUUqeHeqk6r8dcSltffkyCULaltPkWOzYkBsRtLmjMKgtBoC8GgFeAOh5FXI5W6O9a/9LCu/wAfGQ90XdNeDTNaZpAwkhrGdkaHXwoNRxOm/fWpqnkrjsk9e5ENcJWrik+RHYxuCKytjMZeS4uBzGuw5KLMxoVJcPmR5FUYJaOiWUdhnst+AWxHojQXQ9V0ehAEAQBAEBUukSBz4osjXOo8+iCfqnuWf2jFyhHS8yrlJuK0YdHVncxs2drm1cymYEV0PeuezouKltHmKmk9lwWkWzlOJ7FI60zlschBcaENcQdBxovn8uubtnpP9v0My6MnN8jqVn9BvIfBb8ehpLoei9PSHxRc/wCVQloID2nMwnavEHwIVbKo76Gl1Irq+OOit3diaayMEVqgecugdsaDYdzuYKpV5dlMeGyL5FaF8q1wzRKXff8AaLTKwRWcsir23P4jwNAK8aCtVYrybbJrhjpeeyWNs5yWo8h0gwufZ2BjXOPWA0aCT6D+5edoRcq1pb5/RjKTcOXvJu5WkWeAEEERxgg7ijBorVC1XH0XyJq/CvQq94Wd5vWNwY7L2O1Q5fQPHZUbIy/Fp65f+laUX36ZdCtMuFK6OrO9jp87HNqI6ZgRWhfXdZXZ0JRlLa10+pTxItb2vcaeMM//AFCPqvpMsWStKZs7svhuo8vi/Erh68vmzi/ferXXkSDsbOjGWazyNl2pWjSfPUeVVO+0HDlODT+/vzJPxTXKUeZjh27prRaTbLQ0sA9BpFK6UbQbhoHvK8x6p2W99Yte48qhKc+8kSGPYXPswDWucc7dACTs7gps9N1aS8yTJTcORJ4eYRZoAQQRG2oOhGncp8daqin7kSVcoIgsX3JI6RlpswJkZSoG5y6tcBxPAjiFVy8eTkra+qIb6pN8cep4w44IGWSzydZ3DSp5EVH3rhdoNcpQezxZT6OPMmcP3haJ3PdNF1UemQH0vGvfz02VnHstm25R0vIlqnOW3JaRGTYqmge4WmzPDcxyub6tdNfRdzqFDLMnW33kHr7++pG75Rf90TTvbExtkZgssMri+gcSBoK1poSBXvJChty+/i4VRfM4nf3i4YIkn4ccLvNnFDJ6fgXZs1K/cp3itY3d+fX49STuX3XB5kRh/EwscfUWiKUFpdloBU1NaEEjjXUKvj5aoj3diZFVf3a4ZI8MTSWi1s68xOjhj0aD6Zru8ju0Hhz1XGS7bo8fDqK+9nNznYuLWki9XPaTLBG8tLC5oNDv/wDDv5rWplxQUtaLtcuKKZuKQ7CAIAgCAIAgCAIAgCAIAgPhCA+oAgCAIAgCAomIf71s/wDkfzHLJyP+XH4fNlK328fgXohaxdPqAIAgCA+UQH1ACEB8AQH1AfCEB9QBAEAQBAEAQBAEAQBAEAQBAEAQBAEAQBAEAQGpLdsTpBK6NjpBSjiKkU1FO6lVG6oOXE1zOXCLe2uZtqQ6CAIAgCAIAgCAIAgCAIAgCAIAgCAIAgCAIAgCAIAgCAIAgCAIAgCAIAgCAIAgCAIAgCAIAgCAIAgCAIAgCAIAgCAIAgCAIAgCAIAgCAIAgCAIAgCAIAgCAIAgCAIAgCAIAgCAIAgCAIAgCAIAgCAIAgCAIAgCAIAgCAIAgCAIAgCAIAgCAIAgCAIAgCAIAgCAIAgP/9k="/>
          <p:cNvSpPr>
            <a:spLocks noChangeAspect="1" noChangeArrowheads="1"/>
          </p:cNvSpPr>
          <p:nvPr/>
        </p:nvSpPr>
        <p:spPr bwMode="auto">
          <a:xfrm>
            <a:off x="155575" y="-1257300"/>
            <a:ext cx="3810000" cy="2619375"/>
          </a:xfrm>
          <a:prstGeom prst="rect">
            <a:avLst/>
          </a:prstGeom>
          <a:noFill/>
        </p:spPr>
        <p:txBody>
          <a:bodyPr vert="horz" wrap="square" lIns="91440" tIns="45720" rIns="91440" bIns="45720" numCol="1" anchor="t" anchorCtr="0" compatLnSpc="1">
            <a:prstTxWarp prst="textNoShape">
              <a:avLst/>
            </a:prstTxWarp>
          </a:bodyPr>
          <a:lstStyle/>
          <a:p>
            <a:endParaRPr lang="es-ES"/>
          </a:p>
        </p:txBody>
      </p:sp>
      <p:pic>
        <p:nvPicPr>
          <p:cNvPr id="8" name="Picture 2" descr="http://ritsi.org/wp-content/uploads/2013/10/San_Sebastian_Kursaal_Urumea.jpg"/>
          <p:cNvPicPr>
            <a:picLocks noChangeAspect="1" noChangeArrowheads="1"/>
          </p:cNvPicPr>
          <p:nvPr/>
        </p:nvPicPr>
        <p:blipFill>
          <a:blip r:embed="rId3" cstate="print"/>
          <a:srcRect/>
          <a:stretch>
            <a:fillRect/>
          </a:stretch>
        </p:blipFill>
        <p:spPr bwMode="auto">
          <a:xfrm>
            <a:off x="500034" y="428603"/>
            <a:ext cx="3571900" cy="1552365"/>
          </a:xfrm>
          <a:prstGeom prst="rect">
            <a:avLst/>
          </a:prstGeom>
          <a:noFill/>
        </p:spPr>
      </p:pic>
      <p:pic>
        <p:nvPicPr>
          <p:cNvPr id="9" name="Picture 4" descr="http://www.nexotrans.com/fotos2/65232/kursaal2.jpg"/>
          <p:cNvPicPr>
            <a:picLocks noChangeAspect="1" noChangeArrowheads="1"/>
          </p:cNvPicPr>
          <p:nvPr/>
        </p:nvPicPr>
        <p:blipFill>
          <a:blip r:embed="rId4" cstate="print"/>
          <a:srcRect/>
          <a:stretch>
            <a:fillRect/>
          </a:stretch>
        </p:blipFill>
        <p:spPr bwMode="auto">
          <a:xfrm>
            <a:off x="5357818" y="383382"/>
            <a:ext cx="3143272" cy="1616864"/>
          </a:xfrm>
          <a:prstGeom prst="rect">
            <a:avLst/>
          </a:prstGeom>
          <a:noFill/>
        </p:spPr>
      </p:pic>
      <p:pic>
        <p:nvPicPr>
          <p:cNvPr id="11266" name="Picture 2"/>
          <p:cNvPicPr>
            <a:picLocks noChangeAspect="1" noChangeArrowheads="1"/>
          </p:cNvPicPr>
          <p:nvPr/>
        </p:nvPicPr>
        <p:blipFill>
          <a:blip r:embed="rId5" cstate="print"/>
          <a:srcRect/>
          <a:stretch>
            <a:fillRect/>
          </a:stretch>
        </p:blipFill>
        <p:spPr bwMode="auto">
          <a:xfrm>
            <a:off x="2500298" y="2928940"/>
            <a:ext cx="6590055" cy="1271588"/>
          </a:xfrm>
          <a:prstGeom prst="rect">
            <a:avLst/>
          </a:prstGeom>
          <a:noFill/>
          <a:ln w="9525">
            <a:noFill/>
            <a:miter lim="800000"/>
            <a:headEnd/>
            <a:tailEnd/>
          </a:ln>
          <a:effectLst/>
        </p:spPr>
      </p:pic>
      <p:sp>
        <p:nvSpPr>
          <p:cNvPr id="10" name="9 CuadroTexto"/>
          <p:cNvSpPr txBox="1"/>
          <p:nvPr/>
        </p:nvSpPr>
        <p:spPr>
          <a:xfrm>
            <a:off x="2500298" y="2357436"/>
            <a:ext cx="5500726" cy="400110"/>
          </a:xfrm>
          <a:prstGeom prst="rect">
            <a:avLst/>
          </a:prstGeom>
          <a:noFill/>
        </p:spPr>
        <p:txBody>
          <a:bodyPr wrap="square" rtlCol="0">
            <a:spAutoFit/>
          </a:bodyPr>
          <a:lstStyle/>
          <a:p>
            <a:r>
              <a:rPr lang="es-ES" sz="2000" dirty="0" smtClean="0">
                <a:solidFill>
                  <a:srgbClr val="002060"/>
                </a:solidFill>
              </a:rPr>
              <a:t>Elección de una nueva junta directiva.</a:t>
            </a:r>
            <a:endParaRPr lang="es-ES" sz="2000" dirty="0">
              <a:solidFill>
                <a:srgbClr val="002060"/>
              </a:solidFill>
            </a:endParaRPr>
          </a:p>
        </p:txBody>
      </p:sp>
      <p:sp>
        <p:nvSpPr>
          <p:cNvPr id="11" name="10 Rectángulo redondeado"/>
          <p:cNvSpPr/>
          <p:nvPr/>
        </p:nvSpPr>
        <p:spPr>
          <a:xfrm>
            <a:off x="428596" y="2857502"/>
            <a:ext cx="1785950" cy="71438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smtClean="0">
                <a:solidFill>
                  <a:srgbClr val="002060"/>
                </a:solidFill>
              </a:rPr>
              <a:t>SAN SEBASTIAN 2013</a:t>
            </a:r>
            <a:endParaRPr lang="es-ES" dirty="0">
              <a:solidFill>
                <a:srgbClr val="002060"/>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http://www.asbem.org/wp-content/uploads/2015/01/juntadirectivaicono.jpg"/>
          <p:cNvPicPr>
            <a:picLocks noChangeAspect="1" noChangeArrowheads="1"/>
          </p:cNvPicPr>
          <p:nvPr/>
        </p:nvPicPr>
        <p:blipFill>
          <a:blip r:embed="rId2" cstate="print"/>
          <a:srcRect/>
          <a:stretch>
            <a:fillRect/>
          </a:stretch>
        </p:blipFill>
        <p:spPr bwMode="auto">
          <a:xfrm>
            <a:off x="3071802" y="642924"/>
            <a:ext cx="3929090" cy="3929090"/>
          </a:xfrm>
          <a:prstGeom prst="rect">
            <a:avLst/>
          </a:prstGeom>
          <a:noFill/>
        </p:spPr>
      </p:pic>
      <p:sp>
        <p:nvSpPr>
          <p:cNvPr id="34" name="33 Rectángulo"/>
          <p:cNvSpPr/>
          <p:nvPr/>
        </p:nvSpPr>
        <p:spPr>
          <a:xfrm>
            <a:off x="5643570" y="1428742"/>
            <a:ext cx="1857388" cy="428628"/>
          </a:xfrm>
          <a:prstGeom prst="rect">
            <a:avLst/>
          </a:prstGeom>
          <a:solidFill>
            <a:schemeClr val="accent1">
              <a:lumMod val="20000"/>
              <a:lumOff val="80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smtClean="0">
                <a:solidFill>
                  <a:srgbClr val="002060"/>
                </a:solidFill>
              </a:rPr>
              <a:t>    VICEPRESIDENCIA</a:t>
            </a:r>
          </a:p>
          <a:p>
            <a:pPr algn="ctr"/>
            <a:r>
              <a:rPr lang="es-ES" sz="1200" dirty="0" smtClean="0">
                <a:solidFill>
                  <a:srgbClr val="002060"/>
                </a:solidFill>
              </a:rPr>
              <a:t>CIPFP MISLATA (Valencia)</a:t>
            </a:r>
            <a:endParaRPr lang="es-ES" sz="1200" dirty="0">
              <a:solidFill>
                <a:srgbClr val="002060"/>
              </a:solidFill>
            </a:endParaRPr>
          </a:p>
        </p:txBody>
      </p:sp>
      <p:sp>
        <p:nvSpPr>
          <p:cNvPr id="35" name="34 Rectángulo"/>
          <p:cNvSpPr/>
          <p:nvPr/>
        </p:nvSpPr>
        <p:spPr>
          <a:xfrm>
            <a:off x="1285852" y="1714494"/>
            <a:ext cx="2143140" cy="428628"/>
          </a:xfrm>
          <a:prstGeom prst="rect">
            <a:avLst/>
          </a:prstGeom>
          <a:solidFill>
            <a:schemeClr val="accent1">
              <a:lumMod val="20000"/>
              <a:lumOff val="80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smtClean="0">
                <a:solidFill>
                  <a:srgbClr val="002060"/>
                </a:solidFill>
              </a:rPr>
              <a:t>TESORERIA</a:t>
            </a:r>
          </a:p>
          <a:p>
            <a:pPr algn="ctr"/>
            <a:r>
              <a:rPr lang="es-ES" sz="1200" dirty="0" smtClean="0">
                <a:solidFill>
                  <a:srgbClr val="002060"/>
                </a:solidFill>
              </a:rPr>
              <a:t>I.E.S. PUERTA BONITA (Madrid)</a:t>
            </a:r>
            <a:endParaRPr lang="es-ES" sz="1200" dirty="0">
              <a:solidFill>
                <a:srgbClr val="002060"/>
              </a:solidFill>
            </a:endParaRPr>
          </a:p>
        </p:txBody>
      </p:sp>
      <p:sp>
        <p:nvSpPr>
          <p:cNvPr id="36" name="35 Rectángulo"/>
          <p:cNvSpPr/>
          <p:nvPr/>
        </p:nvSpPr>
        <p:spPr>
          <a:xfrm>
            <a:off x="1785918" y="2786064"/>
            <a:ext cx="2071702" cy="428628"/>
          </a:xfrm>
          <a:prstGeom prst="rect">
            <a:avLst/>
          </a:prstGeom>
          <a:solidFill>
            <a:schemeClr val="accent3">
              <a:lumMod val="20000"/>
              <a:lumOff val="80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smtClean="0">
                <a:solidFill>
                  <a:srgbClr val="002060"/>
                </a:solidFill>
              </a:rPr>
              <a:t>VOCALIA</a:t>
            </a:r>
          </a:p>
          <a:p>
            <a:pPr algn="ctr"/>
            <a:r>
              <a:rPr lang="es-ES" sz="1200" dirty="0" smtClean="0">
                <a:solidFill>
                  <a:srgbClr val="002060"/>
                </a:solidFill>
              </a:rPr>
              <a:t>I.E.S EXTREMADURA (Badajoz)</a:t>
            </a:r>
            <a:endParaRPr lang="es-ES" sz="1200" dirty="0">
              <a:solidFill>
                <a:srgbClr val="002060"/>
              </a:solidFill>
            </a:endParaRPr>
          </a:p>
        </p:txBody>
      </p:sp>
      <p:sp>
        <p:nvSpPr>
          <p:cNvPr id="37" name="36 Rectángulo"/>
          <p:cNvSpPr/>
          <p:nvPr/>
        </p:nvSpPr>
        <p:spPr>
          <a:xfrm>
            <a:off x="6286512" y="2928940"/>
            <a:ext cx="1857388" cy="428628"/>
          </a:xfrm>
          <a:prstGeom prst="rect">
            <a:avLst/>
          </a:prstGeom>
          <a:solidFill>
            <a:schemeClr val="accent3">
              <a:lumMod val="20000"/>
              <a:lumOff val="80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smtClean="0">
                <a:solidFill>
                  <a:srgbClr val="002060"/>
                </a:solidFill>
              </a:rPr>
              <a:t>VOCALIA</a:t>
            </a:r>
          </a:p>
          <a:p>
            <a:pPr algn="ctr"/>
            <a:r>
              <a:rPr lang="es-ES" sz="1200" smtClean="0">
                <a:solidFill>
                  <a:srgbClr val="002060"/>
                </a:solidFill>
              </a:rPr>
              <a:t>I.E.S. IMH </a:t>
            </a:r>
            <a:r>
              <a:rPr lang="es-ES" sz="1200" dirty="0" smtClean="0">
                <a:solidFill>
                  <a:srgbClr val="002060"/>
                </a:solidFill>
              </a:rPr>
              <a:t>(</a:t>
            </a:r>
            <a:r>
              <a:rPr lang="es-ES" sz="1200" dirty="0" err="1" smtClean="0">
                <a:solidFill>
                  <a:srgbClr val="002060"/>
                </a:solidFill>
              </a:rPr>
              <a:t>Gipuzkoa</a:t>
            </a:r>
            <a:r>
              <a:rPr lang="es-ES" sz="1200" dirty="0" smtClean="0">
                <a:solidFill>
                  <a:srgbClr val="002060"/>
                </a:solidFill>
              </a:rPr>
              <a:t>)</a:t>
            </a:r>
            <a:endParaRPr lang="es-ES" sz="1200" dirty="0">
              <a:solidFill>
                <a:srgbClr val="002060"/>
              </a:solidFill>
            </a:endParaRPr>
          </a:p>
        </p:txBody>
      </p:sp>
      <p:sp>
        <p:nvSpPr>
          <p:cNvPr id="38" name="37 Rectángulo"/>
          <p:cNvSpPr/>
          <p:nvPr/>
        </p:nvSpPr>
        <p:spPr>
          <a:xfrm>
            <a:off x="6572264" y="2143122"/>
            <a:ext cx="2214578" cy="428628"/>
          </a:xfrm>
          <a:prstGeom prst="rect">
            <a:avLst/>
          </a:prstGeom>
          <a:solidFill>
            <a:schemeClr val="accent3">
              <a:lumMod val="20000"/>
              <a:lumOff val="80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smtClean="0">
                <a:solidFill>
                  <a:srgbClr val="002060"/>
                </a:solidFill>
              </a:rPr>
              <a:t>VOCALIA</a:t>
            </a:r>
          </a:p>
          <a:p>
            <a:pPr algn="ctr"/>
            <a:r>
              <a:rPr lang="es-ES" sz="1200" dirty="0" smtClean="0">
                <a:solidFill>
                  <a:srgbClr val="002060"/>
                </a:solidFill>
              </a:rPr>
              <a:t>I.E.S. PERE MARTELL (Tarragona)</a:t>
            </a:r>
            <a:endParaRPr lang="es-ES" sz="1200" dirty="0">
              <a:solidFill>
                <a:srgbClr val="002060"/>
              </a:solidFill>
            </a:endParaRPr>
          </a:p>
        </p:txBody>
      </p:sp>
      <p:sp>
        <p:nvSpPr>
          <p:cNvPr id="26" name="25 Rectángulo"/>
          <p:cNvSpPr/>
          <p:nvPr/>
        </p:nvSpPr>
        <p:spPr>
          <a:xfrm>
            <a:off x="1714480" y="1000114"/>
            <a:ext cx="1928826" cy="428628"/>
          </a:xfrm>
          <a:prstGeom prst="rect">
            <a:avLst/>
          </a:prstGeom>
          <a:solidFill>
            <a:schemeClr val="accent6">
              <a:lumMod val="20000"/>
              <a:lumOff val="80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smtClean="0">
                <a:solidFill>
                  <a:srgbClr val="002060"/>
                </a:solidFill>
              </a:rPr>
              <a:t>PRESIDENCIA</a:t>
            </a:r>
          </a:p>
          <a:p>
            <a:pPr algn="ctr"/>
            <a:r>
              <a:rPr lang="es-ES" sz="1200" dirty="0" smtClean="0">
                <a:solidFill>
                  <a:srgbClr val="002060"/>
                </a:solidFill>
              </a:rPr>
              <a:t>CIPFP MISLATA (Valencia</a:t>
            </a:r>
            <a:r>
              <a:rPr lang="es-ES" sz="1400" dirty="0" smtClean="0">
                <a:solidFill>
                  <a:srgbClr val="002060"/>
                </a:solidFill>
              </a:rPr>
              <a:t>)</a:t>
            </a:r>
            <a:endParaRPr lang="es-ES" sz="1400" dirty="0">
              <a:solidFill>
                <a:srgbClr val="002060"/>
              </a:solidFill>
            </a:endParaRPr>
          </a:p>
        </p:txBody>
      </p:sp>
      <p:pic>
        <p:nvPicPr>
          <p:cNvPr id="6" name="5 Imagen" descr="fpempresa.jpg"/>
          <p:cNvPicPr>
            <a:picLocks noChangeAspect="1"/>
          </p:cNvPicPr>
          <p:nvPr/>
        </p:nvPicPr>
        <p:blipFill>
          <a:blip r:embed="rId3" cstate="print"/>
          <a:stretch>
            <a:fillRect/>
          </a:stretch>
        </p:blipFill>
        <p:spPr>
          <a:xfrm>
            <a:off x="1571604" y="4568880"/>
            <a:ext cx="7572396" cy="574620"/>
          </a:xfrm>
          <a:prstGeom prst="rect">
            <a:avLst/>
          </a:prstGeom>
        </p:spPr>
      </p:pic>
      <p:pic>
        <p:nvPicPr>
          <p:cNvPr id="4" name="3 Imagen" descr="fpempresa.jpg"/>
          <p:cNvPicPr>
            <a:picLocks noChangeAspect="1"/>
          </p:cNvPicPr>
          <p:nvPr/>
        </p:nvPicPr>
        <p:blipFill>
          <a:blip r:embed="rId3" cstate="print"/>
          <a:stretch>
            <a:fillRect/>
          </a:stretch>
        </p:blipFill>
        <p:spPr>
          <a:xfrm>
            <a:off x="0" y="4568880"/>
            <a:ext cx="7572396" cy="574620"/>
          </a:xfrm>
          <a:prstGeom prst="rect">
            <a:avLst/>
          </a:prstGeom>
        </p:spPr>
      </p:pic>
      <p:pic>
        <p:nvPicPr>
          <p:cNvPr id="3075" name="Picture 3"/>
          <p:cNvPicPr>
            <a:picLocks noChangeAspect="1" noChangeArrowheads="1"/>
          </p:cNvPicPr>
          <p:nvPr/>
        </p:nvPicPr>
        <p:blipFill>
          <a:blip r:embed="rId4" cstate="print"/>
          <a:srcRect/>
          <a:stretch>
            <a:fillRect/>
          </a:stretch>
        </p:blipFill>
        <p:spPr bwMode="auto">
          <a:xfrm>
            <a:off x="147653" y="71420"/>
            <a:ext cx="6638925" cy="723900"/>
          </a:xfrm>
          <a:prstGeom prst="rect">
            <a:avLst/>
          </a:prstGeom>
          <a:noFill/>
          <a:ln w="9525">
            <a:noFill/>
            <a:miter lim="800000"/>
            <a:headEnd/>
            <a:tailEnd/>
          </a:ln>
          <a:effectLst/>
        </p:spPr>
      </p:pic>
      <p:sp>
        <p:nvSpPr>
          <p:cNvPr id="39" name="38 Rectángulo"/>
          <p:cNvSpPr/>
          <p:nvPr/>
        </p:nvSpPr>
        <p:spPr>
          <a:xfrm>
            <a:off x="3143240" y="3857634"/>
            <a:ext cx="2357454" cy="428628"/>
          </a:xfrm>
          <a:prstGeom prst="rect">
            <a:avLst/>
          </a:prstGeom>
          <a:solidFill>
            <a:schemeClr val="accent3">
              <a:lumMod val="20000"/>
              <a:lumOff val="80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smtClean="0">
                <a:solidFill>
                  <a:srgbClr val="002060"/>
                </a:solidFill>
              </a:rPr>
              <a:t>VOCALIA</a:t>
            </a:r>
          </a:p>
          <a:p>
            <a:pPr algn="ctr"/>
            <a:r>
              <a:rPr lang="es-ES" sz="1200" dirty="0" smtClean="0">
                <a:solidFill>
                  <a:srgbClr val="002060"/>
                </a:solidFill>
              </a:rPr>
              <a:t>I.E.S. TOMÁS Y </a:t>
            </a:r>
            <a:r>
              <a:rPr lang="es-ES" sz="1200" dirty="0" smtClean="0">
                <a:solidFill>
                  <a:srgbClr val="002060"/>
                </a:solidFill>
              </a:rPr>
              <a:t>VALIENTE </a:t>
            </a:r>
            <a:r>
              <a:rPr lang="es-ES" sz="1200" dirty="0" smtClean="0">
                <a:solidFill>
                  <a:srgbClr val="002060"/>
                </a:solidFill>
              </a:rPr>
              <a:t>(Madrid)</a:t>
            </a:r>
            <a:endParaRPr lang="es-ES" sz="1200" dirty="0">
              <a:solidFill>
                <a:srgbClr val="002060"/>
              </a:solidFill>
            </a:endParaRPr>
          </a:p>
        </p:txBody>
      </p:sp>
      <p:sp>
        <p:nvSpPr>
          <p:cNvPr id="33" name="32 Rectángulo"/>
          <p:cNvSpPr/>
          <p:nvPr/>
        </p:nvSpPr>
        <p:spPr>
          <a:xfrm>
            <a:off x="5072066" y="857238"/>
            <a:ext cx="2143140" cy="428628"/>
          </a:xfrm>
          <a:prstGeom prst="rect">
            <a:avLst/>
          </a:prstGeom>
          <a:solidFill>
            <a:schemeClr val="accent1">
              <a:lumMod val="20000"/>
              <a:lumOff val="80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smtClean="0">
                <a:solidFill>
                  <a:srgbClr val="002060"/>
                </a:solidFill>
              </a:rPr>
              <a:t>SECRETARIA</a:t>
            </a:r>
          </a:p>
          <a:p>
            <a:pPr algn="ctr"/>
            <a:r>
              <a:rPr lang="es-ES" sz="1200" dirty="0" smtClean="0">
                <a:solidFill>
                  <a:srgbClr val="002060"/>
                </a:solidFill>
              </a:rPr>
              <a:t>C. </a:t>
            </a:r>
            <a:r>
              <a:rPr lang="es-ES" sz="1200" dirty="0" smtClean="0">
                <a:solidFill>
                  <a:srgbClr val="002060"/>
                </a:solidFill>
              </a:rPr>
              <a:t>F. </a:t>
            </a:r>
            <a:r>
              <a:rPr lang="es-ES" sz="1200" dirty="0" smtClean="0">
                <a:solidFill>
                  <a:srgbClr val="002060"/>
                </a:solidFill>
              </a:rPr>
              <a:t>SOMORROSTRO (</a:t>
            </a:r>
            <a:r>
              <a:rPr lang="es-ES" sz="1200" dirty="0" err="1" smtClean="0">
                <a:solidFill>
                  <a:srgbClr val="002060"/>
                </a:solidFill>
              </a:rPr>
              <a:t>Bizkaia</a:t>
            </a:r>
            <a:r>
              <a:rPr lang="es-ES" sz="1200" dirty="0" smtClean="0">
                <a:solidFill>
                  <a:srgbClr val="002060"/>
                </a:solidFill>
              </a:rPr>
              <a:t>)</a:t>
            </a:r>
            <a:endParaRPr lang="es-ES" sz="1200" dirty="0">
              <a:solidFill>
                <a:srgbClr val="002060"/>
              </a:solidFill>
            </a:endParaRPr>
          </a:p>
        </p:txBody>
      </p:sp>
      <p:pic>
        <p:nvPicPr>
          <p:cNvPr id="37894" name="Picture 6" descr="http://www.sirnaandsonsproduce.com/prodImages/team.jpg"/>
          <p:cNvPicPr>
            <a:picLocks noChangeAspect="1" noChangeArrowheads="1"/>
          </p:cNvPicPr>
          <p:nvPr/>
        </p:nvPicPr>
        <p:blipFill>
          <a:blip r:embed="rId5" cstate="print"/>
          <a:srcRect/>
          <a:stretch>
            <a:fillRect/>
          </a:stretch>
        </p:blipFill>
        <p:spPr bwMode="auto">
          <a:xfrm>
            <a:off x="285720" y="3357568"/>
            <a:ext cx="1694610" cy="1104886"/>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5 Imagen" descr="fpempresa.jpg"/>
          <p:cNvPicPr>
            <a:picLocks noChangeAspect="1"/>
          </p:cNvPicPr>
          <p:nvPr/>
        </p:nvPicPr>
        <p:blipFill>
          <a:blip r:embed="rId2" cstate="print"/>
          <a:stretch>
            <a:fillRect/>
          </a:stretch>
        </p:blipFill>
        <p:spPr>
          <a:xfrm>
            <a:off x="1571604" y="4568880"/>
            <a:ext cx="7572396" cy="574620"/>
          </a:xfrm>
          <a:prstGeom prst="rect">
            <a:avLst/>
          </a:prstGeom>
        </p:spPr>
      </p:pic>
      <p:pic>
        <p:nvPicPr>
          <p:cNvPr id="4" name="3 Imagen" descr="fpempresa.jpg"/>
          <p:cNvPicPr>
            <a:picLocks noChangeAspect="1"/>
          </p:cNvPicPr>
          <p:nvPr/>
        </p:nvPicPr>
        <p:blipFill>
          <a:blip r:embed="rId2" cstate="print"/>
          <a:stretch>
            <a:fillRect/>
          </a:stretch>
        </p:blipFill>
        <p:spPr>
          <a:xfrm>
            <a:off x="0" y="4568880"/>
            <a:ext cx="7572396" cy="574620"/>
          </a:xfrm>
          <a:prstGeom prst="rect">
            <a:avLst/>
          </a:prstGeom>
        </p:spPr>
      </p:pic>
      <p:sp>
        <p:nvSpPr>
          <p:cNvPr id="26626" name="AutoShape 2" descr="data:image/jpeg;base64,/9j/4AAQSkZJRgABAQAAAQABAAD/2wCEAAkGBxQREhQUERQSFBUXGRUXGBgXGBYXFRUcFRUYGBQXGxYkHCggGBolHBcXITEhJSkrLy4uFx8zODMsNygtLisBCgoKDg0OGxAQGy8kHyYwLCwyLSwsLC80LCwsLywsLCwsLywsLDQ0LCwsLCwsLCwsLCwsLCwsLCwsLCwsLCwsN//AABEIALoBDwMBEQACEQEDEQH/xAAcAAEAAgMBAQEAAAAAAAAAAAAABQYCBAcDAQj/xABGEAABAwEGAgYGBQkHBQAAAAABAAIDEQQFBhIhMUFxBxMiUWGBMlJykbGyM0JzocEUFiQ0U2KSs9EjNYKDotLhFVRj8PH/xAAaAQEAAwEBAQAAAAAAAAAAAAAAAwQFAgEG/8QANREAAgICAAMFBgUEAwEBAAAAAAECAwQREiExBRMyQXEzUYGxwfAUUmGRoRUiI9E04fFTQ//aAAwDAQACEQMRAD8A7igCAIAgCAIAgCAIAgCAIAgCAIAgCAIAgCAIAgCAIAgCAIAgCAIAgCAIAgCAIAgCAIAgCAIAgCAIAgCAIAgCAIAgCAIAgCAIAgCAIAgCAIAgCAIAgCAIAgCAIAgCAIAgCAIAgCAIAgCAIDzdM0buaOZC82jzaMmyA7EHkU2j3ZkvQEAQBAEAQBAEAQBAEAQBAEAQBAEAQBAEAQBAEAQBAEAQBAEB4Wy1siaXyODWjifh4nwXM5xgtyekeSkorbKXe2OyaizMoPXeNfJvDz9yy7e0X0rXxZTnl+USr2u955TWSWQ+GYhv8IoFRnfZN7cmVZWTl1ZouFd9VE0n1ODKNxb6JLeRovV/b05Hq5dCVsGJLTD6MrnDuf2x9+o8ip68q2HR/vzJI3zj5lvuXGsctGzjqnetvGfPdvn71o058Jcp8n/BbryYy5S5FqBrstAtH1AEAQBAEAQBAEAQBAEAQBAEAQBAEAQBAEAQBAEAQBAaF83qyyxl8nJrRu48AP6qK66NUeKRxZYoLbOa2ie0XjNoC86kNGjWDz0HM7rElK3Jn7/09xnNzukecdxyi0RwSgxl5GpoRTiQdjsvFjy7xVy5bPFVLjUXyLFiPCEUMDpInPqwAkOIIcKgHhoVcycKEK3KPkWLceMY7RSlllIIAgCAsWGMTusxDJCXQ+8x+LfDw93jdxst1Phl4fkWKb3Dk+h0uKQOAc0ggioI2IOxW2mmto0U9ma9PQgCAIAgCAIAgCAIAgCAIAgCAIAgCAIAgCAIAgMZHhoJcaAAknuA3K8bSW2G9HJ79vN9tnq0EiuWNo1NK6ad53P/AAvn77ZX2cvRIy7JuyXL4Ethm1G75HflUb42yAUcWk0LTtpXv4dysY03jSfeprZJTLun/etbPLF+IWTPidASBFUiQgt1JFKAioApx715l5KslHu/LzPL7lJrh8iNvDE89pjyPe0s0rlA7VNRUjx1UN2TbNcM/kcTunJaZFUVYhBQGLHg7EHkQV6011PTJeHgQFywDfeV35O89l1TH4Hct5HfnzWlgZGn3b+BcxbdPgZflrl4IAgCAIAgCAIAgCAIAgCAIAgCAIAgCAIAgCAICr9IF4dXAIxvKaH2W6u9+g8yqHaFnDXwrz+RWyp6jr3lOwpeDLPaGvk9GhbXfLm+tT/3dZ2LZGu1Sl0KlE1Ce2TPSJiazmzHI4PynrCRXshoPHvNaU8VdyrYXJVwe23+xYvsjNKEebPzZe97S2p+aQk69lo9FvcAPx3KvVUwqjqJYrrjBaRY+j+yyR2hwkY9lYz6QIrqO/mqWfKMq1p75lfJkpQ5Mr162yQTygPeB1j/AKx9Y+KuVwjwLl5InriuBcvJH2a12i15W/2kgYAA1oJAoKVI7/EpGFdXPpsKMK+ZpxSSQvq0vje3m1w5hSNRmufNHbUZL3o6Vg7EBtTC2SnWspX98etTga7rFzMbunuPRmffTwPa6FiVIrmUUhaQ5poQQQe4g1C9Tae0ep6e0dkuu2CaGOQfWaDyPEe+q+kqnxwUvea8JcUUzaUh0EAQBAEAQBAEAQBAEAQBAEAQBAEAQBAEAQBAc26QrRmtIbwYwe9xJP3UWL2hLduvcjPynueisKgVSCxu6lilp+4Pe9tVbwvbL4/Inx/aIoOEGB1shBFRmJ9zSR94WtlPVMi7e/8AGzra+eMs4ve/0832knzlfTVeBeiNerwL0R1m4rubZ4WMaADQFx9ZxHaNV8/fa7Jtsy7JuctkL0gXc19n62gzxluvEtJoW+819/erOBa1ZweTJsabU9e8qOCpi22RU+tmafEFp/4WhmJOllrIW62dXWAZgQHSOjyfNZi31HuA8A6jviStrs+W6te5mjivcNFoV8shAEAQBAEAQBAEAQBAEAQBAEAQBAEAQBAEAQHLMb/rsv8Al/y2rBzvbP4fIzMj2jIJVCAqmPrzjbC6Ak9Y4McBTSmfv/wlaGBTJzVnkt/ItY0G5cXkUrDlsbDaY5JKhrSa0FTq0jbzWnkQc63FdWXLouUGkdLunEMFpeWRFxIFdWkaVp+KxLcaypbkZ06pQW2csvf6eb7ST5yt6rwL0RpVeBeiOj4axHFNEwPe1kjQGuDiG5qD0hXev9Vi5OLOE24ra/Qz7aZRlyXI8MQSvtw/JbC0zuJBkcyhjY0HSr9hqB7l7TwY3+W98K8t9X8CxiY85S3ozw50ZWyGeOWTqcramgeS70SB9Wm571FkduY04OEd8/0/7L92HbKDS0Wq0WZ0Zo9pafHjyPFVK7I2LcXsxbKp1PhmtHkuyMvvRr9HN7bflWv2b4Zev0L+J0Zc1pFsIAgCAIAgCAIAgCAIAgCAIAgCAIAgCAIAgCA5r0gwZbUHcHsafNtQfwWJ2hHVu/ejOylqeysqiVikdIN0Od+k5m5WNYwt1qavOv8AqWpgXJf49def8FzFsS/sKddVhNolZE0gF1RU7CgJ/BaNtirg5PyLc58EeIv+FsMPskpe57HAtLaCtdwfwWTlZcbocKRRuvVkdJFAvf6eb7ST5yterwL0Req8C9ES1owjPkjfCOta9rXUFMzSQCQRx8lXjmV7cZctEcciLfC+p3jCdxMsNljiYBUAOkdTV7yO2T56DwAXwmdlSyr3N9PL9F5G7XBQjo1n37LnqGdiu1DUjn3q2sCrh05c/Uxpdp3ce1H+30ZLW6zieLbUire8GlR/RUKbHRb/AAzSvqjk0/yimL6E+WOjdHcFLM53rPPuaAPiCtrs6Oqm/ezRxV/ZstSvlkIAgCAIAgCAIAgCAIAgCAIAgCAIAgCAIAgCAqnSFYM8LZRvGdfZdofcafes/tCvigpLy+RVyobjv3HOljGeQGOv1KTnH87VbwfbL4/InxvaIouDP12Hm75HLVy/YyLuR7NnWV8+ZZxe9/p5vtJPnK+mq8C9Ea9XgXojr+Gz/Y2au2WL4BfOZW+Kev1M7/8Abn7/AKnR5HUBO9ATzXykVtpH1snpNkH+crf2bveFpf0x/m/gyP6vH8r/AHH5yN/Zu94T+my/MP6vH8r/AHK/QudRo1J0HM6BayT5IxHzfI7Fc9i6iGOP1WgHxO7j76r6Wqvu4KPuNaEeGKRuKQ7CAIAgCAIAgCAIAgCAIAgCAIAgCAIAgCAIAgMJog9pa4Va4EEd4IoQvJJSWmeNbWmciv263WWZ0btt2H1mnY8+BXzt9Lqnwv7RlWVuEtFbxLd7rRZ3xR5czi2lTQaOBPwXWNYq7FKXQ9qmoTTZWsPYRngtEcrzHlaSTRxJ1aR3eKvX5tc63Fb2yxbkRlBpF5WSUjnNvwZaXyyOHV0c9zh2uBcSOC2oZ1Sik/kXoZMFFLmX27YDHDGx1KtY1pptUAArJtkpTbXvKc3uTZdbmvISNDXGjwKEetTiF8/l40q5OS8PyPosHMjbBRk/7l/P6nyS4Yi/N2gN8oOn9Ujn2qPDy9TyXZlLnxc/Qzva2siZTsl1KNbQGnjTgAvMaidst+XmzvMya6YcPJvyR8wFcpkf17x2GHsfvO4nkPjyX12BRxS7x9F09f8AoxMWrb4mdDWwXwgCAIAgCAIAgCAIAgCAIAgCAIAgCAIAgCAIAgCAjL/uZlqjyO0cKljuLT+I7woMiiN0dPr5EdtasWmctvO7pLO8slbQ8DwcO8HiFg21SrlwyMycHB6ZqKM4CAIAgCA9ha5KUzvp7R/quO6r3vhX7EvfW61xP92S+GsOPtbszqtiHpO4u/db3nx4K9jYrte+kfvodU0ux7fQ6fZ4GxtDGANa0UAGwC3YxUVpdDSSSWkei9PQgCAIAgCAIAgCAIAgCAIAgCAIAgCAIAgCAIAgCAIDVvG7452ZJWhw+8eIO4KjsqjYtSRzOCktMo97YGkYSbO4SN9V1A8eFdj9yy7ez5LnDmUp4rXhKxarFJEaSRvZ7TSPvVGdcoeJaK0oyj1Rr1XByKoCQsNyzzEdXE8g/WIyt/iOimhRZPwokjVOXRFuuXAzW0daXB59Rtcvmd3fd5rRp7PS52c/0LdeKlzkXGNgaAGgADQAaAeS0UkuSLetGS9AQBAEAQBAEAQBAEAQBAEAQBAEBF39fbLI1rnte4ONBlp3V4kKC/IjSk2tkdlqrW2Q35/Qfs5vcz/cqv8AUq/yv+P9kP4uHuZnZ8cQve1gjmq4ho0ZxNPWXse0ISaSi+fp/s9WVFvWmel4YzihlfG6OUlhoSMtDy7S6tz4VzcWny9BPJjGTWjXGPof2U3+j/cuP6lD8r/j/Zz+Lj7mS9z4jgtJpG4h/qPFHeWtD5FWacqu3knz9zJq7oT6EurBKEAQBAEAQHxzQd9UBqyXZC7V0MR5safwUbqrfWK/Y5cIvyM4bDGz0I428mtH4L1Vxj0SCil0RsLs6CAIAgCAIAgCAIAgCAIAgCAIAgCAIAgKd0lfRQ+2flKze0vBH1+hUy/CiIwbcMVqbKZc3ZLQMppuDVV8PHhcnxeRFj1Rmnss9lwdZ43te3rKtIcKuqKjUaUV6GDVGSkt8izHGgnsoeKj+l2j2z8AsnM5Wz+/Io3e0Zdm4LszmDSQEgahx0qO46LU/AUtef7lz8NW0UC1wus8zmhxzRvIDhoeydD8FkTi65tLqmUZJwlr3HXLstPWwxyeuxrv4mgr6KqfHBS962asJcUUzRteJ7LE7K6UVG+UOdTzAKhnl0wemziV8IvTZvWC8I525onteONNxzG4U1dkLFuL2dxnGS2mY3jecVnAMzwwGtK11pvQcV5ZbCtbm9CU4x6swt98QwAGWRraioG5IPENGtF5ZfXWtyZ5KyMerMrtvSK0AmF4dTcagjmDqF7XdCxbi9iFkZ+FmtbMS2aJ2V8ra8Q0F1OdAaKOeVVB6cjmV0IvTZI2a0NkaHscHNOxBqCpoyUluL2iRNNbRrTXtC2VsLnjrHUAbQ11FRwoFw7oKag3zOXZFS4d8zwteI7NE7K+VubiBV1OdAaLieVVB6cjmV0IvTZv2W1MlaHRua9p4g1CmjOM1uL2SKSkto87wvGKBuaV4YDtXj4AcVzZbCtbk9Hkpxittnhbr7gha10kgAcAW7kkHYho1oubL64LcmcytjFbbNlltYYxLmAYQHZndkUOxNdl2rIuPF5HXEtb8iL/ADtsmbL1o7q5XZffSig/G071xEf4ivpsmYpQ8BzSHA6gg1B81ZTTW0Sp75o1byvWGzgGZ4bXYbuPJo1KjtuhWtyZzOyMPEyNgxhZHGnWEe01wHvpooY51Let/wAMjWTW/MnY5A4AtIIOoINQeRVpNNbROnsj7fftnhNJJWA9w7Th5CpCisyKoeJkcrYR6sxu/EFnndljkBd3EFpPIECq8ryarHqLEboS5JkopyQIAgCAIAgCAp3SV9FD7Z+UrN7S8EfX6FTL8KKldN+S2UOERaMxBNQDtt8Vn1ZE6t8PmVIWyh0Ljgu/prTJI2UtIa0EUaBqTRaWFkztk1IuY9spt7Kfiofpdo9s/ALNy1u2f35FS72jLa3HcLWACOUkAD6oBIHfVaP9RrS6Mtfio66FLfntU5yir5Xk0GwzH4Dv8Flvits5dWynznL9WXXF9tNkssUEZo5zQyo3DY2gOp3VqB5lamZZ3NUa4+nwRdvl3cFFG9cOGYI4WdZGx73NBcXAO31oK7AbadyloxK4wXEk2d1URUeaIC3wf9Pt8Rhq2OTLVtaihdlc3lsQqk4/h8iLh0ZBJd1auHoyU6R2/o8Z/wDKPkep+0l/jXr9GSZfgXqfLhwrE6Jkk9ZXPYx2pIDQWjK0UOtBomPhwcFKfNtIV48Wk5cyBt92mK39RZnmISANrU9kPFXCu5GiqWVcGR3db1sglDht4YctlqiwdZWx5CzMaUzknNXvHAclfWDSo618S0satLWiJ6NJjSdhPZGRw8C7MHfKFW7Nk/7o+n1/0RYjfNGni+AvvCNrHZXPbE0O7sznNqo8uLeSknrevqcXrdqS/QsdmwdZWtDXMLzTVxc6p8dCAFdjg0paa2WFjVpdCv2AG77w6kOPVSEDXiH+gT4h2lVUr3j5HBvk/r0II/4reHyZMdIjR+Sg90jfg5We0F/i+JLleA0sPYVjmibLaS57ntFBUgNaBRo012pyUWPhxnBTs57+RxVjqUeKfM8MRSm1WyOxtOWNpaCB3gZnHyboPFcZDdtypXT7+hza+OxVroWV+GrKWZOpYB3gdvnn3qrzxKeHXCvv9Sz3MNa0V7BE7orRPZSSWtzkV4Fjw0kcwQfJU8KThZKr1/gr47cZuBq2djLRekgtNCAXhrXbEs0Y3lSppxUcVGzKas/X/wAOUlO98Rb7ZcNnlbR0LObQGuHIjVaM8aqa04otyqhJaaNuSxtMRiFWty5BlJBApQUPBSOCceHyOuFa0Qt2YOs8QGdvXO4l+38G3vqq1WDVBc1t/qQwxoR68yCx1dkdn6qWBojJcR2dBVoqCBwPJVM6mFfDOC16EOTCMNSjyL3Z35mNJ3IB94WtF7SLq6HovT0IAgCAIAgKd0lfRQ+2flKze0vBH1+hUy/Cjy6NWgsnqPrM+BXnZvSXwPMToy6hoGwC09Fw5Hio/pdo9s/AL53LerZ/fkZV3tGXSHBNmLWk9bqAfS7xyWosCnXn+5cWLAmbruWGzV6pgBO7iSXHzPwViqiurwolhXGHRFS6TG9qA8KSD72rP7T8UX6/Qq5nkbsWD3loItk1CAePEe2pFgya33j+/idrHf5mPzHJc1zrTI4tIIzNrsa8XaL3+n803Nv79R+F57cj16R/1Zn2rfkeve0fZL1+jPcvwL1J24/1aD7KL5ArdHso+i+RPX4F6FTvL+94/wDB8hWfZ/zI/fvKsv8AkIvJWqXSi9GnpWjlF8ZFk9meKfw+pSxOsvh9RiH+9bP/AJH8xyZH/Lj8Pmxb7ePwL2tYulCxbreNnA3/ALH+YVk5fPIj8PmUb/bR+HzJbpD/AFUfaN+DlY7Q9j8US5XgJXDf6rB9mz4KfG9jH0RLV4F6FGttiMt5vjzujLnGjhuOxmFNRwWXOvjynHet/wCilKPFc1vRO/mY/wD7yf7/APerX4CX/wBH9/En/DP8zNq5MKfk03Xdc55o4EFtK5uJNSpKMPup8fFs6ro4JcWzLEGEo7U4va4xyGlTTM11NiW1GtOIKZGFG18SemLcdTe+jK9bbtttgb1jJi5gpWhJA1oKsdUUqeHeqk6r8dcSltffkyCULaltPkWOzYkBsRtLmjMKgtBoC8GgFeAOh5FXI5W6O9a/9LCu/wAfGQ90XdNeDTNaZpAwkhrGdkaHXwoNRxOm/fWpqnkrjsk9e5ENcJWrik+RHYxuCKytjMZeS4uBzGuw5KLMxoVJcPmR5FUYJaOiWUdhnst+AWxHojQXQ9V0ehAEAQBAEBUukSBz4osjXOo8+iCfqnuWf2jFyhHS8yrlJuK0YdHVncxs2drm1cymYEV0PeuezouKltHmKmk9lwWkWzlOJ7FI60zlschBcaENcQdBxovn8uubtnpP9v0My6MnN8jqVn9BvIfBb8ehpLoei9PSHxRc/wCVQloID2nMwnavEHwIVbKo76Gl1Irq+OOit3diaayMEVqgecugdsaDYdzuYKpV5dlMeGyL5FaF8q1wzRKXff8AaLTKwRWcsir23P4jwNAK8aCtVYrybbJrhjpeeyWNs5yWo8h0gwufZ2BjXOPWA0aCT6D+5edoRcq1pb5/RjKTcOXvJu5WkWeAEEERxgg7ijBorVC1XH0XyJq/CvQq94Wd5vWNwY7L2O1Q5fQPHZUbIy/Fp65f+laUX36ZdCtMuFK6OrO9jp87HNqI6ZgRWhfXdZXZ0JRlLa10+pTxItb2vcaeMM//AFCPqvpMsWStKZs7svhuo8vi/Erh68vmzi/ferXXkSDsbOjGWazyNl2pWjSfPUeVVO+0HDlODT+/vzJPxTXKUeZjh27prRaTbLQ0sA9BpFK6UbQbhoHvK8x6p2W99Yte48qhKc+8kSGPYXPswDWucc7dACTs7gps9N1aS8yTJTcORJ4eYRZoAQQRG2oOhGncp8daqin7kSVcoIgsX3JI6RlpswJkZSoG5y6tcBxPAjiFVy8eTkra+qIb6pN8cep4w44IGWSzydZ3DSp5EVH3rhdoNcpQezxZT6OPMmcP3haJ3PdNF1UemQH0vGvfz02VnHstm25R0vIlqnOW3JaRGTYqmge4WmzPDcxyub6tdNfRdzqFDLMnW33kHr7++pG75Rf90TTvbExtkZgssMri+gcSBoK1poSBXvJChty+/i4VRfM4nf3i4YIkn4ccLvNnFDJ6fgXZs1K/cp3itY3d+fX49STuX3XB5kRh/EwscfUWiKUFpdloBU1NaEEjjXUKvj5aoj3diZFVf3a4ZI8MTSWi1s68xOjhj0aD6Zru8ju0Hhz1XGS7bo8fDqK+9nNznYuLWki9XPaTLBG8tLC5oNDv/wDDv5rWplxQUtaLtcuKKZuKQ7CAIAgCAIAgCAIAgCAIAgPhCA+oAgCAIAgCAomIf71s/wDkfzHLJyP+XH4fNlK328fgXohaxdPqAIAgCA+UQH1ACEB8AQH1AfCEB9QBAEAQBAEAQBAEAQBAEAQBAEAQBAEAQBAEAQGpLdsTpBK6NjpBSjiKkU1FO6lVG6oOXE1zOXCLe2uZtqQ6CAIAgCAIAgCAIAgCAIAgCAIAgCAIAgCAIAgCAIAgCAIAgCAIAgCAIAgCAIAgCAIAgCAIAgCAIAgCAIAgCAIAgCAIAgCAIAgCAIAgCAIAgCAIAgCAIAgCAIAgCAIAgCAIAgCAIAgCAIAgCAIAgCAIAgCAIAgCAIAgCAIAgCAIAgCAIAgCAIAgCAIAgCAIAgCAIAgP/9k="/>
          <p:cNvSpPr>
            <a:spLocks noChangeAspect="1" noChangeArrowheads="1"/>
          </p:cNvSpPr>
          <p:nvPr/>
        </p:nvSpPr>
        <p:spPr bwMode="auto">
          <a:xfrm>
            <a:off x="155575" y="-1257300"/>
            <a:ext cx="3810000" cy="2619375"/>
          </a:xfrm>
          <a:prstGeom prst="rect">
            <a:avLst/>
          </a:prstGeom>
          <a:noFill/>
        </p:spPr>
        <p:txBody>
          <a:bodyPr vert="horz" wrap="square" lIns="91440" tIns="45720" rIns="91440" bIns="45720" numCol="1" anchor="t" anchorCtr="0" compatLnSpc="1">
            <a:prstTxWarp prst="textNoShape">
              <a:avLst/>
            </a:prstTxWarp>
          </a:bodyPr>
          <a:lstStyle/>
          <a:p>
            <a:endParaRPr lang="es-ES"/>
          </a:p>
        </p:txBody>
      </p:sp>
      <p:sp>
        <p:nvSpPr>
          <p:cNvPr id="10" name="9 CuadroTexto"/>
          <p:cNvSpPr txBox="1"/>
          <p:nvPr/>
        </p:nvSpPr>
        <p:spPr>
          <a:xfrm>
            <a:off x="285720" y="2714626"/>
            <a:ext cx="5500726" cy="1631216"/>
          </a:xfrm>
          <a:prstGeom prst="rect">
            <a:avLst/>
          </a:prstGeom>
          <a:noFill/>
        </p:spPr>
        <p:txBody>
          <a:bodyPr wrap="square" rtlCol="0">
            <a:spAutoFit/>
          </a:bodyPr>
          <a:lstStyle/>
          <a:p>
            <a:r>
              <a:rPr lang="es-ES" sz="2000" dirty="0" smtClean="0">
                <a:solidFill>
                  <a:srgbClr val="002060"/>
                </a:solidFill>
              </a:rPr>
              <a:t>Tenemos un proyecto de futuro.</a:t>
            </a:r>
          </a:p>
          <a:p>
            <a:endParaRPr lang="es-ES" sz="1000" dirty="0" smtClean="0">
              <a:solidFill>
                <a:srgbClr val="002060"/>
              </a:solidFill>
            </a:endParaRPr>
          </a:p>
          <a:p>
            <a:r>
              <a:rPr lang="es-ES" sz="2000" dirty="0" smtClean="0">
                <a:solidFill>
                  <a:srgbClr val="002060"/>
                </a:solidFill>
              </a:rPr>
              <a:t>Presentación del Plan estratégico de la Asociación que es aprobado por unanimidad de la Asamblea.</a:t>
            </a:r>
          </a:p>
          <a:p>
            <a:endParaRPr lang="es-ES" sz="1000" dirty="0" smtClean="0">
              <a:solidFill>
                <a:srgbClr val="002060"/>
              </a:solidFill>
            </a:endParaRPr>
          </a:p>
          <a:p>
            <a:r>
              <a:rPr lang="es-ES" sz="2000" dirty="0" smtClean="0">
                <a:solidFill>
                  <a:srgbClr val="002060"/>
                </a:solidFill>
              </a:rPr>
              <a:t>Ya somos más de cien centros asociados.</a:t>
            </a:r>
            <a:endParaRPr lang="es-ES" sz="2000" dirty="0">
              <a:solidFill>
                <a:srgbClr val="002060"/>
              </a:solidFill>
            </a:endParaRPr>
          </a:p>
        </p:txBody>
      </p:sp>
      <p:pic>
        <p:nvPicPr>
          <p:cNvPr id="11" name="Picture 2" descr="http://3.bp.blogspot.com/-MlIozofrMM4/U5bvhWVbbXI/AAAAAAAAL88/JaYX9hx6WTU/s1600/fpempresa.jpg"/>
          <p:cNvPicPr>
            <a:picLocks noChangeAspect="1" noChangeArrowheads="1"/>
          </p:cNvPicPr>
          <p:nvPr/>
        </p:nvPicPr>
        <p:blipFill>
          <a:blip r:embed="rId3" cstate="print"/>
          <a:srcRect/>
          <a:stretch>
            <a:fillRect/>
          </a:stretch>
        </p:blipFill>
        <p:spPr bwMode="auto">
          <a:xfrm>
            <a:off x="6072198" y="428610"/>
            <a:ext cx="2770440" cy="3857658"/>
          </a:xfrm>
          <a:prstGeom prst="rect">
            <a:avLst/>
          </a:prstGeom>
          <a:noFill/>
        </p:spPr>
      </p:pic>
      <p:pic>
        <p:nvPicPr>
          <p:cNvPr id="12" name="Picture 6" descr="http://www.imh.eus/es/noticias/el-caso-imh-en-el-i-congreso-de-formacion-profesional/image_preview"/>
          <p:cNvPicPr>
            <a:picLocks noChangeAspect="1" noChangeArrowheads="1"/>
          </p:cNvPicPr>
          <p:nvPr/>
        </p:nvPicPr>
        <p:blipFill>
          <a:blip r:embed="rId4" cstate="print"/>
          <a:srcRect/>
          <a:stretch>
            <a:fillRect/>
          </a:stretch>
        </p:blipFill>
        <p:spPr bwMode="auto">
          <a:xfrm>
            <a:off x="285720" y="214296"/>
            <a:ext cx="2857520" cy="2143140"/>
          </a:xfrm>
          <a:prstGeom prst="rect">
            <a:avLst/>
          </a:prstGeom>
          <a:noFill/>
        </p:spPr>
      </p:pic>
      <p:sp>
        <p:nvSpPr>
          <p:cNvPr id="13" name="12 Rectángulo redondeado"/>
          <p:cNvSpPr/>
          <p:nvPr/>
        </p:nvSpPr>
        <p:spPr>
          <a:xfrm>
            <a:off x="3714744" y="928676"/>
            <a:ext cx="1785950" cy="71438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smtClean="0">
                <a:solidFill>
                  <a:srgbClr val="002060"/>
                </a:solidFill>
              </a:rPr>
              <a:t>MADRID</a:t>
            </a:r>
          </a:p>
          <a:p>
            <a:pPr algn="ctr"/>
            <a:r>
              <a:rPr lang="es-ES" dirty="0" smtClean="0">
                <a:solidFill>
                  <a:srgbClr val="002060"/>
                </a:solidFill>
              </a:rPr>
              <a:t>2014</a:t>
            </a:r>
            <a:endParaRPr lang="es-ES" dirty="0">
              <a:solidFill>
                <a:srgbClr val="002060"/>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0" y="214296"/>
            <a:ext cx="3105852" cy="4357700"/>
          </a:xfrm>
          <a:prstGeom prst="rect">
            <a:avLst/>
          </a:prstGeom>
          <a:noFill/>
          <a:ln w="9525">
            <a:noFill/>
            <a:miter lim="800000"/>
            <a:headEnd/>
            <a:tailEnd/>
          </a:ln>
          <a:effectLst/>
        </p:spPr>
      </p:pic>
      <p:sp>
        <p:nvSpPr>
          <p:cNvPr id="2" name="1 Título"/>
          <p:cNvSpPr>
            <a:spLocks noGrp="1"/>
          </p:cNvSpPr>
          <p:nvPr>
            <p:ph type="ctrTitle"/>
          </p:nvPr>
        </p:nvSpPr>
        <p:spPr>
          <a:xfrm>
            <a:off x="2643174" y="1142990"/>
            <a:ext cx="5957902" cy="571504"/>
          </a:xfrm>
        </p:spPr>
        <p:txBody>
          <a:bodyPr>
            <a:noAutofit/>
          </a:bodyPr>
          <a:lstStyle/>
          <a:p>
            <a:pPr algn="l"/>
            <a:r>
              <a:rPr lang="es-ES" sz="2000" b="1" dirty="0" smtClean="0">
                <a:solidFill>
                  <a:srgbClr val="002060"/>
                </a:solidFill>
                <a:latin typeface="+mn-lt"/>
              </a:rPr>
              <a:t/>
            </a:r>
            <a:br>
              <a:rPr lang="es-ES" sz="2000" b="1" dirty="0" smtClean="0">
                <a:solidFill>
                  <a:srgbClr val="002060"/>
                </a:solidFill>
                <a:latin typeface="+mn-lt"/>
              </a:rPr>
            </a:br>
            <a:r>
              <a:rPr lang="es-ES" sz="2000" b="1" dirty="0" smtClean="0">
                <a:solidFill>
                  <a:srgbClr val="002060"/>
                </a:solidFill>
                <a:latin typeface="+mn-lt"/>
              </a:rPr>
              <a:t>LINEAS ESTRATÉGICAS</a:t>
            </a:r>
            <a:r>
              <a:rPr lang="es-ES" sz="2000" dirty="0" smtClean="0">
                <a:solidFill>
                  <a:srgbClr val="002060"/>
                </a:solidFill>
                <a:latin typeface="+mn-lt"/>
              </a:rPr>
              <a:t> </a:t>
            </a:r>
            <a:br>
              <a:rPr lang="es-ES" sz="2000" dirty="0" smtClean="0">
                <a:solidFill>
                  <a:srgbClr val="002060"/>
                </a:solidFill>
                <a:latin typeface="+mn-lt"/>
              </a:rPr>
            </a:br>
            <a:endParaRPr lang="es-ES" sz="2000" dirty="0">
              <a:solidFill>
                <a:srgbClr val="002060"/>
              </a:solidFill>
              <a:latin typeface="+mn-lt"/>
            </a:endParaRPr>
          </a:p>
        </p:txBody>
      </p:sp>
      <p:sp>
        <p:nvSpPr>
          <p:cNvPr id="5" name="4 CuadroTexto"/>
          <p:cNvSpPr txBox="1"/>
          <p:nvPr/>
        </p:nvSpPr>
        <p:spPr>
          <a:xfrm>
            <a:off x="2714612" y="395573"/>
            <a:ext cx="6429388" cy="461665"/>
          </a:xfrm>
          <a:prstGeom prst="rect">
            <a:avLst/>
          </a:prstGeom>
          <a:noFill/>
        </p:spPr>
        <p:txBody>
          <a:bodyPr wrap="square" rtlCol="0">
            <a:spAutoFit/>
          </a:bodyPr>
          <a:lstStyle/>
          <a:p>
            <a:pPr algn="ctr"/>
            <a:r>
              <a:rPr lang="es-ES" sz="2400" i="1" u="sng" dirty="0" smtClean="0">
                <a:solidFill>
                  <a:srgbClr val="002060"/>
                </a:solidFill>
              </a:rPr>
              <a:t>PLAN ESTRATÉGICO DE ACTUACIÓN</a:t>
            </a:r>
            <a:endParaRPr lang="es-ES" sz="2400" i="1" u="sng" dirty="0">
              <a:solidFill>
                <a:srgbClr val="002060"/>
              </a:solidFill>
            </a:endParaRPr>
          </a:p>
        </p:txBody>
      </p:sp>
      <p:pic>
        <p:nvPicPr>
          <p:cNvPr id="6" name="5 Imagen" descr="fpempresa.jpg"/>
          <p:cNvPicPr>
            <a:picLocks noChangeAspect="1"/>
          </p:cNvPicPr>
          <p:nvPr/>
        </p:nvPicPr>
        <p:blipFill>
          <a:blip r:embed="rId3" cstate="print"/>
          <a:stretch>
            <a:fillRect/>
          </a:stretch>
        </p:blipFill>
        <p:spPr>
          <a:xfrm>
            <a:off x="1571604" y="4568880"/>
            <a:ext cx="7572396" cy="574620"/>
          </a:xfrm>
          <a:prstGeom prst="rect">
            <a:avLst/>
          </a:prstGeom>
        </p:spPr>
      </p:pic>
      <p:pic>
        <p:nvPicPr>
          <p:cNvPr id="4" name="3 Imagen" descr="fpempresa.jpg"/>
          <p:cNvPicPr>
            <a:picLocks noChangeAspect="1"/>
          </p:cNvPicPr>
          <p:nvPr/>
        </p:nvPicPr>
        <p:blipFill>
          <a:blip r:embed="rId3" cstate="print"/>
          <a:stretch>
            <a:fillRect/>
          </a:stretch>
        </p:blipFill>
        <p:spPr>
          <a:xfrm>
            <a:off x="0" y="4568880"/>
            <a:ext cx="7572396" cy="574620"/>
          </a:xfrm>
          <a:prstGeom prst="rect">
            <a:avLst/>
          </a:prstGeom>
        </p:spPr>
      </p:pic>
      <p:sp>
        <p:nvSpPr>
          <p:cNvPr id="9" name="8 CuadroTexto"/>
          <p:cNvSpPr txBox="1"/>
          <p:nvPr/>
        </p:nvSpPr>
        <p:spPr>
          <a:xfrm rot="21341546">
            <a:off x="1465152" y="585532"/>
            <a:ext cx="1571636" cy="307777"/>
          </a:xfrm>
          <a:prstGeom prst="rect">
            <a:avLst/>
          </a:prstGeom>
          <a:noFill/>
        </p:spPr>
        <p:txBody>
          <a:bodyPr wrap="square" rtlCol="0">
            <a:spAutoFit/>
          </a:bodyPr>
          <a:lstStyle/>
          <a:p>
            <a:r>
              <a:rPr lang="es-ES" sz="1400" dirty="0" smtClean="0">
                <a:solidFill>
                  <a:srgbClr val="002060"/>
                </a:solidFill>
              </a:rPr>
              <a:t>ASOCIACIÓN</a:t>
            </a:r>
            <a:endParaRPr lang="es-ES" sz="1400" dirty="0">
              <a:solidFill>
                <a:srgbClr val="002060"/>
              </a:solidFill>
            </a:endParaRPr>
          </a:p>
        </p:txBody>
      </p:sp>
      <p:sp>
        <p:nvSpPr>
          <p:cNvPr id="11" name="10 CuadroTexto"/>
          <p:cNvSpPr txBox="1"/>
          <p:nvPr/>
        </p:nvSpPr>
        <p:spPr>
          <a:xfrm rot="163580">
            <a:off x="288254" y="1226637"/>
            <a:ext cx="1571636" cy="307777"/>
          </a:xfrm>
          <a:prstGeom prst="rect">
            <a:avLst/>
          </a:prstGeom>
          <a:noFill/>
        </p:spPr>
        <p:txBody>
          <a:bodyPr wrap="square" rtlCol="0">
            <a:spAutoFit/>
          </a:bodyPr>
          <a:lstStyle/>
          <a:p>
            <a:r>
              <a:rPr lang="es-ES" sz="1400" dirty="0" smtClean="0">
                <a:solidFill>
                  <a:srgbClr val="002060"/>
                </a:solidFill>
              </a:rPr>
              <a:t>COMUNICACIÓN</a:t>
            </a:r>
            <a:endParaRPr lang="es-ES" sz="1400" dirty="0">
              <a:solidFill>
                <a:srgbClr val="002060"/>
              </a:solidFill>
            </a:endParaRPr>
          </a:p>
        </p:txBody>
      </p:sp>
      <p:sp>
        <p:nvSpPr>
          <p:cNvPr id="12" name="11 CuadroTexto"/>
          <p:cNvSpPr txBox="1"/>
          <p:nvPr/>
        </p:nvSpPr>
        <p:spPr>
          <a:xfrm rot="21368355">
            <a:off x="1304450" y="1871415"/>
            <a:ext cx="1571636" cy="307777"/>
          </a:xfrm>
          <a:prstGeom prst="rect">
            <a:avLst/>
          </a:prstGeom>
          <a:noFill/>
        </p:spPr>
        <p:txBody>
          <a:bodyPr wrap="square" rtlCol="0">
            <a:spAutoFit/>
          </a:bodyPr>
          <a:lstStyle/>
          <a:p>
            <a:r>
              <a:rPr lang="es-ES" sz="1400" dirty="0" smtClean="0">
                <a:solidFill>
                  <a:srgbClr val="002060"/>
                </a:solidFill>
              </a:rPr>
              <a:t>INNOVACIÓN</a:t>
            </a:r>
            <a:endParaRPr lang="es-ES" sz="1400" dirty="0">
              <a:solidFill>
                <a:srgbClr val="002060"/>
              </a:solidFill>
            </a:endParaRPr>
          </a:p>
        </p:txBody>
      </p:sp>
      <p:sp>
        <p:nvSpPr>
          <p:cNvPr id="13" name="12 CuadroTexto"/>
          <p:cNvSpPr txBox="1"/>
          <p:nvPr/>
        </p:nvSpPr>
        <p:spPr>
          <a:xfrm rot="21189445">
            <a:off x="442876" y="2643635"/>
            <a:ext cx="1138763" cy="307777"/>
          </a:xfrm>
          <a:prstGeom prst="rect">
            <a:avLst/>
          </a:prstGeom>
          <a:noFill/>
        </p:spPr>
        <p:txBody>
          <a:bodyPr wrap="square" rtlCol="0">
            <a:spAutoFit/>
          </a:bodyPr>
          <a:lstStyle/>
          <a:p>
            <a:r>
              <a:rPr lang="es-ES" sz="1400" dirty="0" smtClean="0">
                <a:solidFill>
                  <a:srgbClr val="002060"/>
                </a:solidFill>
              </a:rPr>
              <a:t>EMPRESAS</a:t>
            </a:r>
            <a:endParaRPr lang="es-ES" sz="1400" dirty="0">
              <a:solidFill>
                <a:srgbClr val="002060"/>
              </a:solidFill>
            </a:endParaRPr>
          </a:p>
        </p:txBody>
      </p:sp>
      <p:sp>
        <p:nvSpPr>
          <p:cNvPr id="14" name="13 CuadroTexto"/>
          <p:cNvSpPr txBox="1"/>
          <p:nvPr/>
        </p:nvSpPr>
        <p:spPr>
          <a:xfrm rot="357937">
            <a:off x="1225816" y="3302001"/>
            <a:ext cx="1696160" cy="307777"/>
          </a:xfrm>
          <a:prstGeom prst="rect">
            <a:avLst/>
          </a:prstGeom>
          <a:noFill/>
        </p:spPr>
        <p:txBody>
          <a:bodyPr wrap="square" rtlCol="0">
            <a:spAutoFit/>
          </a:bodyPr>
          <a:lstStyle/>
          <a:p>
            <a:r>
              <a:rPr lang="es-ES" sz="1400" dirty="0" smtClean="0">
                <a:solidFill>
                  <a:srgbClr val="002060"/>
                </a:solidFill>
              </a:rPr>
              <a:t>INSERCIÓN LABORAL</a:t>
            </a:r>
            <a:endParaRPr lang="es-ES" sz="1400" dirty="0">
              <a:solidFill>
                <a:srgbClr val="002060"/>
              </a:solidFill>
            </a:endParaRPr>
          </a:p>
        </p:txBody>
      </p:sp>
      <p:sp>
        <p:nvSpPr>
          <p:cNvPr id="15" name="14 CuadroTexto"/>
          <p:cNvSpPr txBox="1"/>
          <p:nvPr/>
        </p:nvSpPr>
        <p:spPr>
          <a:xfrm>
            <a:off x="3643306" y="1714494"/>
            <a:ext cx="4786346" cy="2400657"/>
          </a:xfrm>
          <a:prstGeom prst="rect">
            <a:avLst/>
          </a:prstGeom>
          <a:noFill/>
        </p:spPr>
        <p:txBody>
          <a:bodyPr wrap="square" rtlCol="0">
            <a:spAutoFit/>
          </a:bodyPr>
          <a:lstStyle/>
          <a:p>
            <a:pPr>
              <a:lnSpc>
                <a:spcPct val="150000"/>
              </a:lnSpc>
            </a:pPr>
            <a:r>
              <a:rPr lang="es-ES" sz="2000" b="1" dirty="0" smtClean="0">
                <a:solidFill>
                  <a:srgbClr val="002060"/>
                </a:solidFill>
              </a:rPr>
              <a:t>a. Crecimiento como asociación.</a:t>
            </a:r>
          </a:p>
          <a:p>
            <a:pPr>
              <a:lnSpc>
                <a:spcPct val="150000"/>
              </a:lnSpc>
            </a:pPr>
            <a:r>
              <a:rPr lang="es-ES" sz="2000" b="1" dirty="0" smtClean="0">
                <a:solidFill>
                  <a:srgbClr val="002060"/>
                </a:solidFill>
              </a:rPr>
              <a:t>b. Comunicación con la sociedad.</a:t>
            </a:r>
          </a:p>
          <a:p>
            <a:pPr>
              <a:lnSpc>
                <a:spcPct val="150000"/>
              </a:lnSpc>
            </a:pPr>
            <a:r>
              <a:rPr lang="es-ES" sz="2000" b="1" dirty="0" smtClean="0">
                <a:solidFill>
                  <a:srgbClr val="002060"/>
                </a:solidFill>
              </a:rPr>
              <a:t>c. Innovación educativa y cooperación.</a:t>
            </a:r>
          </a:p>
          <a:p>
            <a:pPr>
              <a:lnSpc>
                <a:spcPct val="150000"/>
              </a:lnSpc>
            </a:pPr>
            <a:r>
              <a:rPr lang="es-ES" sz="2000" b="1" dirty="0" smtClean="0">
                <a:solidFill>
                  <a:srgbClr val="002060"/>
                </a:solidFill>
              </a:rPr>
              <a:t>d. Relación con las empresas.</a:t>
            </a:r>
          </a:p>
          <a:p>
            <a:pPr>
              <a:lnSpc>
                <a:spcPct val="150000"/>
              </a:lnSpc>
            </a:pPr>
            <a:r>
              <a:rPr lang="es-ES" sz="2000" b="1" dirty="0" smtClean="0">
                <a:solidFill>
                  <a:srgbClr val="002060"/>
                </a:solidFill>
              </a:rPr>
              <a:t>e. Inserción laboral de nuestros alumnos.</a:t>
            </a:r>
            <a:endParaRPr lang="es-ES" sz="2000" b="1" dirty="0">
              <a:solidFill>
                <a:srgbClr val="002060"/>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descr="fpempresa.jpg"/>
          <p:cNvPicPr>
            <a:picLocks noChangeAspect="1"/>
          </p:cNvPicPr>
          <p:nvPr/>
        </p:nvPicPr>
        <p:blipFill>
          <a:blip r:embed="rId2" cstate="print"/>
          <a:stretch>
            <a:fillRect/>
          </a:stretch>
        </p:blipFill>
        <p:spPr>
          <a:xfrm>
            <a:off x="0" y="4470159"/>
            <a:ext cx="9144000" cy="693879"/>
          </a:xfrm>
          <a:prstGeom prst="rect">
            <a:avLst/>
          </a:prstGeom>
        </p:spPr>
      </p:pic>
      <p:pic>
        <p:nvPicPr>
          <p:cNvPr id="8194" name="Picture 2" descr="http://www.progestion.org/images/index.gif"/>
          <p:cNvPicPr>
            <a:picLocks noChangeAspect="1" noChangeArrowheads="1"/>
          </p:cNvPicPr>
          <p:nvPr/>
        </p:nvPicPr>
        <p:blipFill>
          <a:blip r:embed="rId3" cstate="print"/>
          <a:srcRect/>
          <a:stretch>
            <a:fillRect/>
          </a:stretch>
        </p:blipFill>
        <p:spPr bwMode="auto">
          <a:xfrm>
            <a:off x="142844" y="1428742"/>
            <a:ext cx="2667000" cy="2466975"/>
          </a:xfrm>
          <a:prstGeom prst="rect">
            <a:avLst/>
          </a:prstGeom>
          <a:noFill/>
        </p:spPr>
      </p:pic>
      <p:sp>
        <p:nvSpPr>
          <p:cNvPr id="5" name="4 CuadroTexto"/>
          <p:cNvSpPr txBox="1"/>
          <p:nvPr/>
        </p:nvSpPr>
        <p:spPr>
          <a:xfrm>
            <a:off x="2857488" y="2071684"/>
            <a:ext cx="6000792" cy="2246769"/>
          </a:xfrm>
          <a:prstGeom prst="rect">
            <a:avLst/>
          </a:prstGeom>
          <a:noFill/>
        </p:spPr>
        <p:txBody>
          <a:bodyPr wrap="square" rtlCol="0">
            <a:spAutoFit/>
          </a:bodyPr>
          <a:lstStyle/>
          <a:p>
            <a:r>
              <a:rPr lang="es-ES" sz="2000" dirty="0" smtClean="0">
                <a:solidFill>
                  <a:srgbClr val="002060"/>
                </a:solidFill>
              </a:rPr>
              <a:t>Para ello:</a:t>
            </a:r>
          </a:p>
          <a:p>
            <a:pPr lvl="2">
              <a:lnSpc>
                <a:spcPct val="150000"/>
              </a:lnSpc>
              <a:buFont typeface="Arial" pitchFamily="34" charset="0"/>
              <a:buChar char="•"/>
            </a:pPr>
            <a:r>
              <a:rPr lang="es-ES" sz="2000" dirty="0" smtClean="0">
                <a:solidFill>
                  <a:srgbClr val="002060"/>
                </a:solidFill>
              </a:rPr>
              <a:t> Darse a conocer a los centros.</a:t>
            </a:r>
          </a:p>
          <a:p>
            <a:pPr lvl="2">
              <a:lnSpc>
                <a:spcPct val="150000"/>
              </a:lnSpc>
              <a:buFont typeface="Arial" pitchFamily="34" charset="0"/>
              <a:buChar char="•"/>
            </a:pPr>
            <a:r>
              <a:rPr lang="es-ES" sz="2000" dirty="0" smtClean="0">
                <a:solidFill>
                  <a:srgbClr val="002060"/>
                </a:solidFill>
              </a:rPr>
              <a:t> Estructurarse en redes territoriales.</a:t>
            </a:r>
          </a:p>
          <a:p>
            <a:pPr lvl="2">
              <a:lnSpc>
                <a:spcPct val="150000"/>
              </a:lnSpc>
              <a:buFont typeface="Arial" pitchFamily="34" charset="0"/>
              <a:buChar char="•"/>
            </a:pPr>
            <a:r>
              <a:rPr lang="es-ES" sz="2000" dirty="0" smtClean="0">
                <a:solidFill>
                  <a:srgbClr val="002060"/>
                </a:solidFill>
              </a:rPr>
              <a:t> Promover intercambios de buenas prácticas.</a:t>
            </a:r>
          </a:p>
          <a:p>
            <a:pPr lvl="2">
              <a:lnSpc>
                <a:spcPct val="150000"/>
              </a:lnSpc>
              <a:buFont typeface="Arial" pitchFamily="34" charset="0"/>
              <a:buChar char="•"/>
            </a:pPr>
            <a:r>
              <a:rPr lang="es-ES" sz="2000" dirty="0" smtClean="0">
                <a:solidFill>
                  <a:srgbClr val="002060"/>
                </a:solidFill>
              </a:rPr>
              <a:t> Establecer contactos con otras asociaciones.</a:t>
            </a:r>
            <a:endParaRPr lang="es-ES" sz="2000" dirty="0">
              <a:solidFill>
                <a:srgbClr val="002060"/>
              </a:solidFill>
            </a:endParaRPr>
          </a:p>
        </p:txBody>
      </p:sp>
      <p:sp>
        <p:nvSpPr>
          <p:cNvPr id="7" name="6 CuadroTexto"/>
          <p:cNvSpPr txBox="1"/>
          <p:nvPr/>
        </p:nvSpPr>
        <p:spPr>
          <a:xfrm>
            <a:off x="2857488" y="522918"/>
            <a:ext cx="6000792" cy="1477328"/>
          </a:xfrm>
          <a:prstGeom prst="rect">
            <a:avLst/>
          </a:prstGeom>
          <a:noFill/>
        </p:spPr>
        <p:txBody>
          <a:bodyPr wrap="square" rtlCol="0">
            <a:spAutoFit/>
          </a:bodyPr>
          <a:lstStyle/>
          <a:p>
            <a:r>
              <a:rPr lang="es-ES" sz="2000" b="1" dirty="0" smtClean="0">
                <a:solidFill>
                  <a:srgbClr val="002060"/>
                </a:solidFill>
              </a:rPr>
              <a:t>a. Crecimiento como asociación</a:t>
            </a:r>
          </a:p>
          <a:p>
            <a:endParaRPr lang="es-ES" sz="1000" dirty="0" smtClean="0">
              <a:solidFill>
                <a:srgbClr val="002060"/>
              </a:solidFill>
            </a:endParaRPr>
          </a:p>
          <a:p>
            <a:pPr algn="just"/>
            <a:r>
              <a:rPr lang="es-ES" sz="2000" dirty="0" smtClean="0">
                <a:solidFill>
                  <a:srgbClr val="002060"/>
                </a:solidFill>
              </a:rPr>
              <a:t>La Asociación </a:t>
            </a:r>
            <a:r>
              <a:rPr lang="es-ES" sz="2000" dirty="0" err="1" smtClean="0">
                <a:solidFill>
                  <a:srgbClr val="002060"/>
                </a:solidFill>
              </a:rPr>
              <a:t>FPempresa</a:t>
            </a:r>
            <a:r>
              <a:rPr lang="es-ES" sz="2000" dirty="0" smtClean="0">
                <a:solidFill>
                  <a:srgbClr val="002060"/>
                </a:solidFill>
              </a:rPr>
              <a:t>, quiere ser representativa y par ello necesita crecer, aglutinar a un gran número de centros de Formación Profesional.</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ttp://www.ricardoego.com/word/wp-content/uploads/2013/02/oratoria.jpg"/>
          <p:cNvPicPr>
            <a:picLocks noChangeAspect="1" noChangeArrowheads="1"/>
          </p:cNvPicPr>
          <p:nvPr/>
        </p:nvPicPr>
        <p:blipFill>
          <a:blip r:embed="rId2" cstate="print"/>
          <a:srcRect/>
          <a:stretch>
            <a:fillRect/>
          </a:stretch>
        </p:blipFill>
        <p:spPr bwMode="auto">
          <a:xfrm>
            <a:off x="6852934" y="1714494"/>
            <a:ext cx="2291066" cy="2285986"/>
          </a:xfrm>
          <a:prstGeom prst="rect">
            <a:avLst/>
          </a:prstGeom>
          <a:noFill/>
        </p:spPr>
      </p:pic>
      <p:pic>
        <p:nvPicPr>
          <p:cNvPr id="4" name="3 Imagen" descr="fpempresa.jpg"/>
          <p:cNvPicPr>
            <a:picLocks noChangeAspect="1"/>
          </p:cNvPicPr>
          <p:nvPr/>
        </p:nvPicPr>
        <p:blipFill>
          <a:blip r:embed="rId3" cstate="print"/>
          <a:stretch>
            <a:fillRect/>
          </a:stretch>
        </p:blipFill>
        <p:spPr>
          <a:xfrm>
            <a:off x="0" y="4470159"/>
            <a:ext cx="9144000" cy="693879"/>
          </a:xfrm>
          <a:prstGeom prst="rect">
            <a:avLst/>
          </a:prstGeom>
        </p:spPr>
      </p:pic>
      <p:sp>
        <p:nvSpPr>
          <p:cNvPr id="5" name="4 CuadroTexto"/>
          <p:cNvSpPr txBox="1"/>
          <p:nvPr/>
        </p:nvSpPr>
        <p:spPr>
          <a:xfrm>
            <a:off x="714348" y="1896617"/>
            <a:ext cx="6500858" cy="2246769"/>
          </a:xfrm>
          <a:prstGeom prst="rect">
            <a:avLst/>
          </a:prstGeom>
          <a:noFill/>
        </p:spPr>
        <p:txBody>
          <a:bodyPr wrap="square" rtlCol="0">
            <a:spAutoFit/>
          </a:bodyPr>
          <a:lstStyle/>
          <a:p>
            <a:r>
              <a:rPr lang="es-ES" sz="2000" dirty="0" smtClean="0">
                <a:solidFill>
                  <a:srgbClr val="002060"/>
                </a:solidFill>
              </a:rPr>
              <a:t>Para ello:</a:t>
            </a:r>
          </a:p>
          <a:p>
            <a:pPr lvl="2">
              <a:lnSpc>
                <a:spcPct val="150000"/>
              </a:lnSpc>
              <a:buFont typeface="Arial" pitchFamily="34" charset="0"/>
              <a:buChar char="•"/>
            </a:pPr>
            <a:r>
              <a:rPr lang="es-ES" sz="2000" dirty="0" smtClean="0">
                <a:solidFill>
                  <a:srgbClr val="002060"/>
                </a:solidFill>
              </a:rPr>
              <a:t> Debatir y crear propuestas.</a:t>
            </a:r>
          </a:p>
          <a:p>
            <a:pPr lvl="2">
              <a:lnSpc>
                <a:spcPct val="150000"/>
              </a:lnSpc>
              <a:buFont typeface="Arial" pitchFamily="34" charset="0"/>
              <a:buChar char="•"/>
            </a:pPr>
            <a:r>
              <a:rPr lang="es-ES" sz="2000" dirty="0" smtClean="0">
                <a:solidFill>
                  <a:srgbClr val="002060"/>
                </a:solidFill>
              </a:rPr>
              <a:t> Convocar y participar en eventos.</a:t>
            </a:r>
          </a:p>
          <a:p>
            <a:pPr lvl="2">
              <a:lnSpc>
                <a:spcPct val="150000"/>
              </a:lnSpc>
              <a:buFont typeface="Arial" pitchFamily="34" charset="0"/>
              <a:buChar char="•"/>
            </a:pPr>
            <a:r>
              <a:rPr lang="es-ES" sz="2000" dirty="0" smtClean="0">
                <a:solidFill>
                  <a:srgbClr val="002060"/>
                </a:solidFill>
              </a:rPr>
              <a:t> Presentarse a las instituciones, agentes sociales.</a:t>
            </a:r>
          </a:p>
          <a:p>
            <a:pPr lvl="2">
              <a:lnSpc>
                <a:spcPct val="150000"/>
              </a:lnSpc>
              <a:buFont typeface="Arial" pitchFamily="34" charset="0"/>
              <a:buChar char="•"/>
            </a:pPr>
            <a:r>
              <a:rPr lang="es-ES" sz="2000" dirty="0" smtClean="0">
                <a:solidFill>
                  <a:srgbClr val="002060"/>
                </a:solidFill>
              </a:rPr>
              <a:t> Aparecer en los medios de comunicación.</a:t>
            </a:r>
            <a:endParaRPr lang="es-ES" sz="2000" dirty="0">
              <a:solidFill>
                <a:srgbClr val="002060"/>
              </a:solidFill>
            </a:endParaRPr>
          </a:p>
        </p:txBody>
      </p:sp>
      <p:sp>
        <p:nvSpPr>
          <p:cNvPr id="12" name="11 CuadroTexto"/>
          <p:cNvSpPr txBox="1"/>
          <p:nvPr/>
        </p:nvSpPr>
        <p:spPr>
          <a:xfrm>
            <a:off x="714348" y="357172"/>
            <a:ext cx="6429420" cy="1477328"/>
          </a:xfrm>
          <a:prstGeom prst="rect">
            <a:avLst/>
          </a:prstGeom>
          <a:noFill/>
        </p:spPr>
        <p:txBody>
          <a:bodyPr wrap="square" rtlCol="0">
            <a:spAutoFit/>
          </a:bodyPr>
          <a:lstStyle/>
          <a:p>
            <a:r>
              <a:rPr lang="es-ES" sz="2000" b="1" dirty="0" smtClean="0">
                <a:solidFill>
                  <a:srgbClr val="002060"/>
                </a:solidFill>
              </a:rPr>
              <a:t>b. Comunicación social</a:t>
            </a:r>
          </a:p>
          <a:p>
            <a:endParaRPr lang="es-ES" sz="1000" dirty="0" smtClean="0">
              <a:solidFill>
                <a:srgbClr val="002060"/>
              </a:solidFill>
            </a:endParaRPr>
          </a:p>
          <a:p>
            <a:pPr algn="just"/>
            <a:r>
              <a:rPr lang="es-ES" sz="2000" dirty="0" err="1" smtClean="0">
                <a:solidFill>
                  <a:srgbClr val="002060"/>
                </a:solidFill>
              </a:rPr>
              <a:t>FPempresa</a:t>
            </a:r>
            <a:r>
              <a:rPr lang="es-ES" sz="2000" dirty="0" smtClean="0">
                <a:solidFill>
                  <a:srgbClr val="002060"/>
                </a:solidFill>
              </a:rPr>
              <a:t> quiere aportar ideas, promover debates y ser portavoz de la opinión de los centros, del profesorado, hacia las instituciones y hacia la sociedad.</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descr="fpempresa.jpg"/>
          <p:cNvPicPr>
            <a:picLocks noChangeAspect="1"/>
          </p:cNvPicPr>
          <p:nvPr/>
        </p:nvPicPr>
        <p:blipFill>
          <a:blip r:embed="rId2" cstate="print"/>
          <a:stretch>
            <a:fillRect/>
          </a:stretch>
        </p:blipFill>
        <p:spPr>
          <a:xfrm>
            <a:off x="0" y="4470159"/>
            <a:ext cx="9144000" cy="693879"/>
          </a:xfrm>
          <a:prstGeom prst="rect">
            <a:avLst/>
          </a:prstGeom>
        </p:spPr>
      </p:pic>
      <p:sp>
        <p:nvSpPr>
          <p:cNvPr id="5" name="4 CuadroTexto"/>
          <p:cNvSpPr txBox="1"/>
          <p:nvPr/>
        </p:nvSpPr>
        <p:spPr>
          <a:xfrm>
            <a:off x="2571736" y="2110931"/>
            <a:ext cx="6286544" cy="2015936"/>
          </a:xfrm>
          <a:prstGeom prst="rect">
            <a:avLst/>
          </a:prstGeom>
          <a:noFill/>
        </p:spPr>
        <p:txBody>
          <a:bodyPr wrap="square" rtlCol="0">
            <a:spAutoFit/>
          </a:bodyPr>
          <a:lstStyle/>
          <a:p>
            <a:r>
              <a:rPr lang="es-ES" sz="2000" dirty="0" smtClean="0">
                <a:solidFill>
                  <a:srgbClr val="002060"/>
                </a:solidFill>
              </a:rPr>
              <a:t>Para ello:</a:t>
            </a:r>
          </a:p>
          <a:p>
            <a:pPr lvl="2">
              <a:lnSpc>
                <a:spcPct val="150000"/>
              </a:lnSpc>
              <a:buFont typeface="Arial" pitchFamily="34" charset="0"/>
              <a:buChar char="•"/>
            </a:pPr>
            <a:r>
              <a:rPr lang="es-ES" sz="2000" dirty="0" smtClean="0">
                <a:solidFill>
                  <a:srgbClr val="002060"/>
                </a:solidFill>
              </a:rPr>
              <a:t> Convocar jornadas nacionales y territoriales.</a:t>
            </a:r>
          </a:p>
          <a:p>
            <a:pPr lvl="2">
              <a:lnSpc>
                <a:spcPct val="150000"/>
              </a:lnSpc>
              <a:spcAft>
                <a:spcPts val="600"/>
              </a:spcAft>
              <a:buFont typeface="Arial" pitchFamily="34" charset="0"/>
              <a:buChar char="•"/>
            </a:pPr>
            <a:r>
              <a:rPr lang="es-ES" sz="2000" dirty="0" smtClean="0">
                <a:solidFill>
                  <a:srgbClr val="002060"/>
                </a:solidFill>
              </a:rPr>
              <a:t> Facilitar la participar conjunta en proyectos.</a:t>
            </a:r>
          </a:p>
          <a:p>
            <a:pPr lvl="2">
              <a:buFont typeface="Arial" pitchFamily="34" charset="0"/>
              <a:buChar char="•"/>
            </a:pPr>
            <a:r>
              <a:rPr lang="es-ES" sz="2000" dirty="0" smtClean="0">
                <a:solidFill>
                  <a:srgbClr val="002060"/>
                </a:solidFill>
              </a:rPr>
              <a:t> Poner en contacto a centros con iniciativas similares.</a:t>
            </a:r>
          </a:p>
        </p:txBody>
      </p:sp>
      <p:sp>
        <p:nvSpPr>
          <p:cNvPr id="12" name="11 CuadroTexto"/>
          <p:cNvSpPr txBox="1"/>
          <p:nvPr/>
        </p:nvSpPr>
        <p:spPr>
          <a:xfrm>
            <a:off x="2571736" y="357172"/>
            <a:ext cx="6072230" cy="1785104"/>
          </a:xfrm>
          <a:prstGeom prst="rect">
            <a:avLst/>
          </a:prstGeom>
          <a:noFill/>
        </p:spPr>
        <p:txBody>
          <a:bodyPr wrap="square" rtlCol="0">
            <a:spAutoFit/>
          </a:bodyPr>
          <a:lstStyle/>
          <a:p>
            <a:r>
              <a:rPr lang="es-ES" sz="2000" b="1" dirty="0" smtClean="0">
                <a:solidFill>
                  <a:srgbClr val="002060"/>
                </a:solidFill>
              </a:rPr>
              <a:t>c. Innovación y cooperación</a:t>
            </a:r>
          </a:p>
          <a:p>
            <a:endParaRPr lang="es-ES" sz="1000" dirty="0" smtClean="0">
              <a:solidFill>
                <a:srgbClr val="002060"/>
              </a:solidFill>
            </a:endParaRPr>
          </a:p>
          <a:p>
            <a:pPr algn="just"/>
            <a:r>
              <a:rPr lang="es-ES" sz="2000" dirty="0" smtClean="0">
                <a:solidFill>
                  <a:srgbClr val="002060"/>
                </a:solidFill>
              </a:rPr>
              <a:t>Tenemos vocación de promover y divulgar los proyectos de innovación de los asociados para generar redes de progreso y cooperación entre centros con las mismas inquietudes</a:t>
            </a:r>
          </a:p>
        </p:txBody>
      </p:sp>
      <p:pic>
        <p:nvPicPr>
          <p:cNvPr id="38914" name="Picture 2" descr="http://www.fundacionwae.org/wp-content/uploads/2013/03/innovacion-3.jpg"/>
          <p:cNvPicPr>
            <a:picLocks noChangeAspect="1" noChangeArrowheads="1"/>
          </p:cNvPicPr>
          <p:nvPr/>
        </p:nvPicPr>
        <p:blipFill>
          <a:blip r:embed="rId3" cstate="print"/>
          <a:srcRect/>
          <a:stretch>
            <a:fillRect/>
          </a:stretch>
        </p:blipFill>
        <p:spPr bwMode="auto">
          <a:xfrm>
            <a:off x="126587" y="1643055"/>
            <a:ext cx="2516587" cy="2071703"/>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descr="fpempresa.jpg"/>
          <p:cNvPicPr>
            <a:picLocks noChangeAspect="1"/>
          </p:cNvPicPr>
          <p:nvPr/>
        </p:nvPicPr>
        <p:blipFill>
          <a:blip r:embed="rId2" cstate="print"/>
          <a:stretch>
            <a:fillRect/>
          </a:stretch>
        </p:blipFill>
        <p:spPr>
          <a:xfrm>
            <a:off x="0" y="4470159"/>
            <a:ext cx="9144000" cy="693879"/>
          </a:xfrm>
          <a:prstGeom prst="rect">
            <a:avLst/>
          </a:prstGeom>
        </p:spPr>
      </p:pic>
      <p:sp>
        <p:nvSpPr>
          <p:cNvPr id="5" name="4 CuadroTexto"/>
          <p:cNvSpPr txBox="1"/>
          <p:nvPr/>
        </p:nvSpPr>
        <p:spPr>
          <a:xfrm>
            <a:off x="2714612" y="2110931"/>
            <a:ext cx="6143668" cy="2015936"/>
          </a:xfrm>
          <a:prstGeom prst="rect">
            <a:avLst/>
          </a:prstGeom>
          <a:noFill/>
        </p:spPr>
        <p:txBody>
          <a:bodyPr wrap="square" rtlCol="0">
            <a:spAutoFit/>
          </a:bodyPr>
          <a:lstStyle/>
          <a:p>
            <a:r>
              <a:rPr lang="es-ES" sz="2000" dirty="0" smtClean="0">
                <a:solidFill>
                  <a:srgbClr val="002060"/>
                </a:solidFill>
              </a:rPr>
              <a:t>Para ello:</a:t>
            </a:r>
          </a:p>
          <a:p>
            <a:pPr lvl="2">
              <a:lnSpc>
                <a:spcPct val="150000"/>
              </a:lnSpc>
              <a:spcAft>
                <a:spcPts val="600"/>
              </a:spcAft>
              <a:buFont typeface="Arial" pitchFamily="34" charset="0"/>
              <a:buChar char="•"/>
            </a:pPr>
            <a:r>
              <a:rPr lang="es-ES" sz="2000" dirty="0" smtClean="0">
                <a:solidFill>
                  <a:srgbClr val="002060"/>
                </a:solidFill>
              </a:rPr>
              <a:t> Presentarnos a las Asociaciones empresariales.</a:t>
            </a:r>
          </a:p>
          <a:p>
            <a:pPr lvl="2">
              <a:buFont typeface="Arial" pitchFamily="34" charset="0"/>
              <a:buChar char="•"/>
            </a:pPr>
            <a:r>
              <a:rPr lang="es-ES" sz="2000" dirty="0" smtClean="0">
                <a:solidFill>
                  <a:srgbClr val="002060"/>
                </a:solidFill>
              </a:rPr>
              <a:t> Buscar nuevas formas de colaboración en el</a:t>
            </a:r>
          </a:p>
          <a:p>
            <a:pPr lvl="2"/>
            <a:r>
              <a:rPr lang="es-ES" sz="2000" dirty="0" smtClean="0">
                <a:solidFill>
                  <a:srgbClr val="002060"/>
                </a:solidFill>
              </a:rPr>
              <a:t>   marco de las FCT.</a:t>
            </a:r>
          </a:p>
          <a:p>
            <a:pPr lvl="2">
              <a:lnSpc>
                <a:spcPct val="150000"/>
              </a:lnSpc>
              <a:buFont typeface="Arial" pitchFamily="34" charset="0"/>
              <a:buChar char="•"/>
            </a:pPr>
            <a:r>
              <a:rPr lang="es-ES" sz="2000" dirty="0" smtClean="0">
                <a:solidFill>
                  <a:srgbClr val="002060"/>
                </a:solidFill>
              </a:rPr>
              <a:t> Buscar un modelo de Formación Dual.</a:t>
            </a:r>
          </a:p>
        </p:txBody>
      </p:sp>
      <p:sp>
        <p:nvSpPr>
          <p:cNvPr id="12" name="11 CuadroTexto"/>
          <p:cNvSpPr txBox="1"/>
          <p:nvPr/>
        </p:nvSpPr>
        <p:spPr>
          <a:xfrm>
            <a:off x="2714612" y="451480"/>
            <a:ext cx="5929354" cy="1477328"/>
          </a:xfrm>
          <a:prstGeom prst="rect">
            <a:avLst/>
          </a:prstGeom>
          <a:noFill/>
        </p:spPr>
        <p:txBody>
          <a:bodyPr wrap="square" rtlCol="0">
            <a:spAutoFit/>
          </a:bodyPr>
          <a:lstStyle/>
          <a:p>
            <a:r>
              <a:rPr lang="es-ES" sz="2000" b="1" dirty="0" smtClean="0">
                <a:solidFill>
                  <a:srgbClr val="002060"/>
                </a:solidFill>
              </a:rPr>
              <a:t>d. Relación con las empresas</a:t>
            </a:r>
          </a:p>
          <a:p>
            <a:endParaRPr lang="es-ES" sz="1000" dirty="0" smtClean="0">
              <a:solidFill>
                <a:srgbClr val="002060"/>
              </a:solidFill>
            </a:endParaRPr>
          </a:p>
          <a:p>
            <a:pPr algn="just"/>
            <a:r>
              <a:rPr lang="es-ES" sz="2000" dirty="0" smtClean="0">
                <a:solidFill>
                  <a:srgbClr val="002060"/>
                </a:solidFill>
              </a:rPr>
              <a:t>Desde el inicio del proyecto, una de las líneas clave ha sido la de estrechar las relaciones con las empresas y empezar a realizar proyectos comunes</a:t>
            </a:r>
          </a:p>
        </p:txBody>
      </p:sp>
      <p:pic>
        <p:nvPicPr>
          <p:cNvPr id="40963" name="Picture 3"/>
          <p:cNvPicPr>
            <a:picLocks noChangeAspect="1" noChangeArrowheads="1"/>
          </p:cNvPicPr>
          <p:nvPr/>
        </p:nvPicPr>
        <p:blipFill>
          <a:blip r:embed="rId3" cstate="print"/>
          <a:srcRect/>
          <a:stretch>
            <a:fillRect/>
          </a:stretch>
        </p:blipFill>
        <p:spPr bwMode="auto">
          <a:xfrm>
            <a:off x="71406" y="1357304"/>
            <a:ext cx="2500298" cy="220893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descr="fpempresa.jpg"/>
          <p:cNvPicPr>
            <a:picLocks noChangeAspect="1"/>
          </p:cNvPicPr>
          <p:nvPr/>
        </p:nvPicPr>
        <p:blipFill>
          <a:blip r:embed="rId2" cstate="print"/>
          <a:stretch>
            <a:fillRect/>
          </a:stretch>
        </p:blipFill>
        <p:spPr>
          <a:xfrm>
            <a:off x="0" y="4470159"/>
            <a:ext cx="9144000" cy="693879"/>
          </a:xfrm>
          <a:prstGeom prst="rect">
            <a:avLst/>
          </a:prstGeom>
        </p:spPr>
      </p:pic>
      <p:sp>
        <p:nvSpPr>
          <p:cNvPr id="5" name="4 CuadroTexto"/>
          <p:cNvSpPr txBox="1"/>
          <p:nvPr/>
        </p:nvSpPr>
        <p:spPr>
          <a:xfrm>
            <a:off x="3857620" y="2693589"/>
            <a:ext cx="5000660" cy="1092607"/>
          </a:xfrm>
          <a:prstGeom prst="rect">
            <a:avLst/>
          </a:prstGeom>
          <a:noFill/>
        </p:spPr>
        <p:txBody>
          <a:bodyPr wrap="square" rtlCol="0">
            <a:spAutoFit/>
          </a:bodyPr>
          <a:lstStyle/>
          <a:p>
            <a:r>
              <a:rPr lang="es-ES" sz="2000" dirty="0" smtClean="0">
                <a:solidFill>
                  <a:srgbClr val="002060"/>
                </a:solidFill>
              </a:rPr>
              <a:t>Para ello:</a:t>
            </a:r>
          </a:p>
          <a:p>
            <a:pPr lvl="2">
              <a:spcAft>
                <a:spcPts val="600"/>
              </a:spcAft>
              <a:buFont typeface="Arial" pitchFamily="34" charset="0"/>
              <a:buChar char="•"/>
            </a:pPr>
            <a:r>
              <a:rPr lang="es-ES" sz="2000" dirty="0" smtClean="0">
                <a:solidFill>
                  <a:srgbClr val="002060"/>
                </a:solidFill>
              </a:rPr>
              <a:t> Desarrollar un portal de empleo.</a:t>
            </a:r>
          </a:p>
          <a:p>
            <a:pPr lvl="2">
              <a:spcAft>
                <a:spcPts val="600"/>
              </a:spcAft>
              <a:buFont typeface="Arial" pitchFamily="34" charset="0"/>
              <a:buChar char="•"/>
            </a:pPr>
            <a:r>
              <a:rPr lang="es-ES" sz="2000" dirty="0" smtClean="0">
                <a:solidFill>
                  <a:srgbClr val="002060"/>
                </a:solidFill>
              </a:rPr>
              <a:t> Buscar alianzas con otros portales.</a:t>
            </a:r>
          </a:p>
        </p:txBody>
      </p:sp>
      <p:sp>
        <p:nvSpPr>
          <p:cNvPr id="12" name="11 CuadroTexto"/>
          <p:cNvSpPr txBox="1"/>
          <p:nvPr/>
        </p:nvSpPr>
        <p:spPr>
          <a:xfrm>
            <a:off x="3714744" y="803305"/>
            <a:ext cx="4929222" cy="1785104"/>
          </a:xfrm>
          <a:prstGeom prst="rect">
            <a:avLst/>
          </a:prstGeom>
          <a:noFill/>
        </p:spPr>
        <p:txBody>
          <a:bodyPr wrap="square" rtlCol="0">
            <a:spAutoFit/>
          </a:bodyPr>
          <a:lstStyle/>
          <a:p>
            <a:r>
              <a:rPr lang="es-ES" sz="2000" b="1" dirty="0" smtClean="0">
                <a:solidFill>
                  <a:srgbClr val="002060"/>
                </a:solidFill>
              </a:rPr>
              <a:t>e. Inserción laboral</a:t>
            </a:r>
          </a:p>
          <a:p>
            <a:endParaRPr lang="es-ES" sz="1000" dirty="0" smtClean="0">
              <a:solidFill>
                <a:srgbClr val="002060"/>
              </a:solidFill>
            </a:endParaRPr>
          </a:p>
          <a:p>
            <a:pPr algn="just"/>
            <a:r>
              <a:rPr lang="es-ES" sz="2000" dirty="0" smtClean="0">
                <a:solidFill>
                  <a:srgbClr val="002060"/>
                </a:solidFill>
              </a:rPr>
              <a:t>Como herencia de sus orígenes tenemos un firme compromiso de facilitar a los jóvenes titulados de FP conseguir una plena inserción laboral en el entorno productivo.</a:t>
            </a:r>
          </a:p>
        </p:txBody>
      </p:sp>
      <p:pic>
        <p:nvPicPr>
          <p:cNvPr id="41986" name="Picture 2">
            <a:hlinkClick r:id="rId3"/>
          </p:cNvPr>
          <p:cNvPicPr>
            <a:picLocks noChangeAspect="1" noChangeArrowheads="1"/>
          </p:cNvPicPr>
          <p:nvPr/>
        </p:nvPicPr>
        <p:blipFill>
          <a:blip r:embed="rId4" cstate="print"/>
          <a:srcRect/>
          <a:stretch>
            <a:fillRect/>
          </a:stretch>
        </p:blipFill>
        <p:spPr bwMode="auto">
          <a:xfrm>
            <a:off x="214282" y="1142990"/>
            <a:ext cx="3143272" cy="213962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descr="fpempresa.jpg"/>
          <p:cNvPicPr>
            <a:picLocks noChangeAspect="1"/>
          </p:cNvPicPr>
          <p:nvPr/>
        </p:nvPicPr>
        <p:blipFill>
          <a:blip r:embed="rId2" cstate="print"/>
          <a:stretch>
            <a:fillRect/>
          </a:stretch>
        </p:blipFill>
        <p:spPr>
          <a:xfrm>
            <a:off x="0" y="4470159"/>
            <a:ext cx="9144000" cy="693879"/>
          </a:xfrm>
          <a:prstGeom prst="rect">
            <a:avLst/>
          </a:prstGeom>
        </p:spPr>
      </p:pic>
      <p:sp>
        <p:nvSpPr>
          <p:cNvPr id="12" name="11 CuadroTexto"/>
          <p:cNvSpPr txBox="1"/>
          <p:nvPr/>
        </p:nvSpPr>
        <p:spPr>
          <a:xfrm>
            <a:off x="4857752" y="1142990"/>
            <a:ext cx="4000528" cy="2708434"/>
          </a:xfrm>
          <a:prstGeom prst="rect">
            <a:avLst/>
          </a:prstGeom>
          <a:noFill/>
        </p:spPr>
        <p:txBody>
          <a:bodyPr wrap="square" rtlCol="0">
            <a:spAutoFit/>
          </a:bodyPr>
          <a:lstStyle/>
          <a:p>
            <a:endParaRPr lang="es-ES" sz="1000" dirty="0" smtClean="0">
              <a:solidFill>
                <a:srgbClr val="002060"/>
              </a:solidFill>
            </a:endParaRPr>
          </a:p>
          <a:p>
            <a:pPr marL="360000" indent="-360000" algn="just">
              <a:lnSpc>
                <a:spcPct val="200000"/>
              </a:lnSpc>
              <a:buFont typeface="+mj-lt"/>
              <a:buAutoNum type="romanUcPeriod"/>
            </a:pPr>
            <a:r>
              <a:rPr lang="es-ES" sz="2000" dirty="0" smtClean="0">
                <a:solidFill>
                  <a:srgbClr val="002060"/>
                </a:solidFill>
              </a:rPr>
              <a:t>Bolsa de Trabajo activa.</a:t>
            </a:r>
          </a:p>
          <a:p>
            <a:pPr marL="360000" indent="-360000" algn="just">
              <a:lnSpc>
                <a:spcPct val="200000"/>
              </a:lnSpc>
              <a:buFont typeface="+mj-lt"/>
              <a:buAutoNum type="romanUcPeriod"/>
            </a:pPr>
            <a:r>
              <a:rPr lang="es-ES" sz="2000" dirty="0" smtClean="0">
                <a:solidFill>
                  <a:srgbClr val="002060"/>
                </a:solidFill>
              </a:rPr>
              <a:t>Privacidad de la información.</a:t>
            </a:r>
          </a:p>
          <a:p>
            <a:pPr marL="360000" indent="-360000" algn="just">
              <a:lnSpc>
                <a:spcPct val="200000"/>
              </a:lnSpc>
              <a:buFont typeface="+mj-lt"/>
              <a:buAutoNum type="romanUcPeriod"/>
            </a:pPr>
            <a:r>
              <a:rPr lang="es-ES" sz="2000" dirty="0" smtClean="0">
                <a:solidFill>
                  <a:srgbClr val="002060"/>
                </a:solidFill>
              </a:rPr>
              <a:t>Garantía de actualización.</a:t>
            </a:r>
          </a:p>
          <a:p>
            <a:pPr marL="360000" indent="-360000" algn="just">
              <a:lnSpc>
                <a:spcPct val="200000"/>
              </a:lnSpc>
              <a:buFont typeface="+mj-lt"/>
              <a:buAutoNum type="romanUcPeriod"/>
            </a:pPr>
            <a:r>
              <a:rPr lang="es-ES" sz="2000" dirty="0" smtClean="0">
                <a:solidFill>
                  <a:srgbClr val="002060"/>
                </a:solidFill>
              </a:rPr>
              <a:t>Interacción entre las partes.</a:t>
            </a:r>
          </a:p>
        </p:txBody>
      </p:sp>
      <p:pic>
        <p:nvPicPr>
          <p:cNvPr id="1026" name="Picture 2"/>
          <p:cNvPicPr>
            <a:picLocks noChangeAspect="1" noChangeArrowheads="1"/>
          </p:cNvPicPr>
          <p:nvPr/>
        </p:nvPicPr>
        <p:blipFill>
          <a:blip r:embed="rId3" cstate="print"/>
          <a:srcRect/>
          <a:stretch>
            <a:fillRect/>
          </a:stretch>
        </p:blipFill>
        <p:spPr bwMode="auto">
          <a:xfrm>
            <a:off x="285720" y="928676"/>
            <a:ext cx="4339745" cy="278608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5 Imagen" descr="fpempresa.jpg"/>
          <p:cNvPicPr>
            <a:picLocks noChangeAspect="1"/>
          </p:cNvPicPr>
          <p:nvPr/>
        </p:nvPicPr>
        <p:blipFill>
          <a:blip r:embed="rId2" cstate="print"/>
          <a:stretch>
            <a:fillRect/>
          </a:stretch>
        </p:blipFill>
        <p:spPr>
          <a:xfrm>
            <a:off x="1571604" y="4568880"/>
            <a:ext cx="7572396" cy="574620"/>
          </a:xfrm>
          <a:prstGeom prst="rect">
            <a:avLst/>
          </a:prstGeom>
        </p:spPr>
      </p:pic>
      <p:pic>
        <p:nvPicPr>
          <p:cNvPr id="4" name="3 Imagen" descr="fpempresa.jpg"/>
          <p:cNvPicPr>
            <a:picLocks noChangeAspect="1"/>
          </p:cNvPicPr>
          <p:nvPr/>
        </p:nvPicPr>
        <p:blipFill>
          <a:blip r:embed="rId2" cstate="print"/>
          <a:stretch>
            <a:fillRect/>
          </a:stretch>
        </p:blipFill>
        <p:spPr>
          <a:xfrm>
            <a:off x="0" y="4568880"/>
            <a:ext cx="7572396" cy="574620"/>
          </a:xfrm>
          <a:prstGeom prst="rect">
            <a:avLst/>
          </a:prstGeom>
        </p:spPr>
      </p:pic>
      <p:grpSp>
        <p:nvGrpSpPr>
          <p:cNvPr id="16" name="15 Grupo"/>
          <p:cNvGrpSpPr/>
          <p:nvPr/>
        </p:nvGrpSpPr>
        <p:grpSpPr>
          <a:xfrm>
            <a:off x="0" y="0"/>
            <a:ext cx="5152772" cy="723723"/>
            <a:chOff x="857224" y="3143254"/>
            <a:chExt cx="5152772" cy="723723"/>
          </a:xfrm>
        </p:grpSpPr>
        <p:pic>
          <p:nvPicPr>
            <p:cNvPr id="13" name="Picture 5" descr="http://www.imus.us.es/DC/2011_STA/images/logo-educacion.png"/>
            <p:cNvPicPr>
              <a:picLocks noChangeAspect="1" noChangeArrowheads="1"/>
            </p:cNvPicPr>
            <p:nvPr/>
          </p:nvPicPr>
          <p:blipFill>
            <a:blip r:embed="rId3" cstate="print"/>
            <a:srcRect/>
            <a:stretch>
              <a:fillRect/>
            </a:stretch>
          </p:blipFill>
          <p:spPr bwMode="auto">
            <a:xfrm>
              <a:off x="857224" y="3143254"/>
              <a:ext cx="3143272" cy="723723"/>
            </a:xfrm>
            <a:prstGeom prst="rect">
              <a:avLst/>
            </a:prstGeom>
            <a:noFill/>
          </p:spPr>
        </p:pic>
        <p:sp>
          <p:nvSpPr>
            <p:cNvPr id="14" name="13 Rectángulo"/>
            <p:cNvSpPr/>
            <p:nvPr/>
          </p:nvSpPr>
          <p:spPr>
            <a:xfrm>
              <a:off x="4000496" y="3152219"/>
              <a:ext cx="2009500" cy="35719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700" dirty="0" smtClean="0">
                  <a:solidFill>
                    <a:schemeClr val="tx1"/>
                  </a:solidFill>
                  <a:latin typeface="Arial Unicode MS" pitchFamily="34" charset="-128"/>
                  <a:ea typeface="Arial Unicode MS" pitchFamily="34" charset="-128"/>
                  <a:cs typeface="Arial Unicode MS" pitchFamily="34" charset="-128"/>
                </a:rPr>
                <a:t>SECRETARIA DE ESTADO DE EDUCACIÓN Y FORMACIÓN PROFESIONAL</a:t>
              </a:r>
              <a:endParaRPr lang="es-ES" sz="700" dirty="0">
                <a:solidFill>
                  <a:schemeClr val="tx1"/>
                </a:solidFill>
                <a:latin typeface="Arial Unicode MS" pitchFamily="34" charset="-128"/>
                <a:ea typeface="Arial Unicode MS" pitchFamily="34" charset="-128"/>
                <a:cs typeface="Arial Unicode MS" pitchFamily="34" charset="-128"/>
              </a:endParaRPr>
            </a:p>
          </p:txBody>
        </p:sp>
        <p:sp>
          <p:nvSpPr>
            <p:cNvPr id="15" name="14 Rectángulo"/>
            <p:cNvSpPr/>
            <p:nvPr/>
          </p:nvSpPr>
          <p:spPr>
            <a:xfrm>
              <a:off x="4000496" y="3509409"/>
              <a:ext cx="2000264" cy="35719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700" dirty="0" smtClean="0">
                  <a:solidFill>
                    <a:schemeClr val="tx1">
                      <a:lumMod val="95000"/>
                      <a:lumOff val="5000"/>
                    </a:schemeClr>
                  </a:solidFill>
                  <a:latin typeface="Arial Unicode MS" pitchFamily="34" charset="-128"/>
                  <a:ea typeface="Arial Unicode MS" pitchFamily="34" charset="-128"/>
                  <a:cs typeface="Arial Unicode MS" pitchFamily="34" charset="-128"/>
                </a:rPr>
                <a:t>DIRECCION GENERAL DE</a:t>
              </a:r>
            </a:p>
            <a:p>
              <a:r>
                <a:rPr lang="es-ES" sz="700" dirty="0" smtClean="0">
                  <a:solidFill>
                    <a:schemeClr val="tx1">
                      <a:lumMod val="95000"/>
                      <a:lumOff val="5000"/>
                    </a:schemeClr>
                  </a:solidFill>
                  <a:latin typeface="Arial Unicode MS" pitchFamily="34" charset="-128"/>
                  <a:ea typeface="Arial Unicode MS" pitchFamily="34" charset="-128"/>
                  <a:cs typeface="Arial Unicode MS" pitchFamily="34" charset="-128"/>
                </a:rPr>
                <a:t>FORMACIÓN PROFESIONAL</a:t>
              </a:r>
              <a:endParaRPr lang="es-ES" sz="700" dirty="0">
                <a:solidFill>
                  <a:schemeClr val="tx1">
                    <a:lumMod val="95000"/>
                    <a:lumOff val="5000"/>
                  </a:schemeClr>
                </a:solidFill>
                <a:latin typeface="Arial Unicode MS" pitchFamily="34" charset="-128"/>
                <a:ea typeface="Arial Unicode MS" pitchFamily="34" charset="-128"/>
                <a:cs typeface="Arial Unicode MS" pitchFamily="34" charset="-128"/>
              </a:endParaRPr>
            </a:p>
          </p:txBody>
        </p:sp>
      </p:grpSp>
      <p:pic>
        <p:nvPicPr>
          <p:cNvPr id="1026" name="Picture 2" descr="http://fibraoptica.blog.tartanga.net/files/2012/01/Historia-del-proyecto_1.jpg"/>
          <p:cNvPicPr>
            <a:picLocks noChangeAspect="1" noChangeArrowheads="1"/>
          </p:cNvPicPr>
          <p:nvPr/>
        </p:nvPicPr>
        <p:blipFill>
          <a:blip r:embed="rId4" cstate="print"/>
          <a:srcRect/>
          <a:stretch>
            <a:fillRect/>
          </a:stretch>
        </p:blipFill>
        <p:spPr bwMode="auto">
          <a:xfrm>
            <a:off x="928662" y="1285866"/>
            <a:ext cx="7081829" cy="2642474"/>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descr="fpempresa.jpg"/>
          <p:cNvPicPr>
            <a:picLocks noChangeAspect="1"/>
          </p:cNvPicPr>
          <p:nvPr/>
        </p:nvPicPr>
        <p:blipFill>
          <a:blip r:embed="rId2" cstate="print"/>
          <a:stretch>
            <a:fillRect/>
          </a:stretch>
        </p:blipFill>
        <p:spPr>
          <a:xfrm>
            <a:off x="0" y="4470159"/>
            <a:ext cx="9144000" cy="693879"/>
          </a:xfrm>
          <a:prstGeom prst="rect">
            <a:avLst/>
          </a:prstGeom>
        </p:spPr>
      </p:pic>
      <p:sp>
        <p:nvSpPr>
          <p:cNvPr id="12" name="11 CuadroTexto"/>
          <p:cNvSpPr txBox="1"/>
          <p:nvPr/>
        </p:nvSpPr>
        <p:spPr>
          <a:xfrm>
            <a:off x="3214678" y="1024960"/>
            <a:ext cx="5715040" cy="3046988"/>
          </a:xfrm>
          <a:prstGeom prst="rect">
            <a:avLst/>
          </a:prstGeom>
          <a:noFill/>
        </p:spPr>
        <p:txBody>
          <a:bodyPr wrap="square" rtlCol="0">
            <a:spAutoFit/>
          </a:bodyPr>
          <a:lstStyle/>
          <a:p>
            <a:pPr marL="914400" lvl="1" indent="-457200" algn="just">
              <a:buFont typeface="+mj-lt"/>
              <a:buAutoNum type="arabicPeriod"/>
            </a:pPr>
            <a:r>
              <a:rPr lang="es-ES" sz="2000" dirty="0" smtClean="0">
                <a:solidFill>
                  <a:srgbClr val="002060"/>
                </a:solidFill>
              </a:rPr>
              <a:t>Proponerlo al Consejo Escolar o Consejo Social.</a:t>
            </a:r>
          </a:p>
          <a:p>
            <a:pPr marL="914400" lvl="1" indent="-457200" algn="just">
              <a:buFont typeface="+mj-lt"/>
              <a:buAutoNum type="arabicPeriod"/>
            </a:pPr>
            <a:endParaRPr lang="es-ES" sz="1000" dirty="0" smtClean="0">
              <a:solidFill>
                <a:srgbClr val="002060"/>
              </a:solidFill>
            </a:endParaRPr>
          </a:p>
          <a:p>
            <a:pPr marL="914400" lvl="1" indent="-457200" algn="just">
              <a:buFont typeface="+mj-lt"/>
              <a:buAutoNum type="arabicPeriod"/>
            </a:pPr>
            <a:r>
              <a:rPr lang="es-ES" sz="2000" dirty="0" smtClean="0">
                <a:solidFill>
                  <a:srgbClr val="002060"/>
                </a:solidFill>
              </a:rPr>
              <a:t>Solicitarlo por escrito, teléfono o correo electrónico.</a:t>
            </a:r>
          </a:p>
          <a:p>
            <a:pPr marL="1371600" lvl="2" indent="-457200" algn="just">
              <a:buFont typeface="Wingdings" pitchFamily="2" charset="2"/>
              <a:buChar char="ü"/>
            </a:pPr>
            <a:r>
              <a:rPr lang="es-ES" dirty="0" smtClean="0">
                <a:solidFill>
                  <a:srgbClr val="002060"/>
                </a:solidFill>
              </a:rPr>
              <a:t>Domicilio social: Cl. Padre Amigó n. 25 </a:t>
            </a:r>
          </a:p>
          <a:p>
            <a:pPr marL="1828800" lvl="3" indent="-457200" algn="just"/>
            <a:r>
              <a:rPr lang="es-ES" dirty="0" smtClean="0">
                <a:solidFill>
                  <a:srgbClr val="002060"/>
                </a:solidFill>
              </a:rPr>
              <a:t>28025 – MADRID</a:t>
            </a:r>
          </a:p>
          <a:p>
            <a:pPr marL="1371600" lvl="2" indent="-457200" algn="just">
              <a:buFont typeface="Wingdings" pitchFamily="2" charset="2"/>
              <a:buChar char="ü"/>
            </a:pPr>
            <a:r>
              <a:rPr lang="es-ES" dirty="0" smtClean="0">
                <a:solidFill>
                  <a:srgbClr val="002060"/>
                </a:solidFill>
              </a:rPr>
              <a:t>Teléfono: 686.466.058</a:t>
            </a:r>
          </a:p>
          <a:p>
            <a:pPr marL="1371600" lvl="2" indent="-457200" algn="just">
              <a:buFont typeface="Wingdings" pitchFamily="2" charset="2"/>
              <a:buChar char="ü"/>
            </a:pPr>
            <a:r>
              <a:rPr lang="es-ES" dirty="0" smtClean="0">
                <a:solidFill>
                  <a:srgbClr val="002060"/>
                </a:solidFill>
              </a:rPr>
              <a:t>E-correo: </a:t>
            </a:r>
            <a:r>
              <a:rPr lang="es-ES" dirty="0" smtClean="0">
                <a:solidFill>
                  <a:srgbClr val="002060"/>
                </a:solidFill>
                <a:hlinkClick r:id="rId3"/>
              </a:rPr>
              <a:t>fpempresa.asociacion@gmail.com</a:t>
            </a:r>
            <a:endParaRPr lang="es-ES" dirty="0" smtClean="0">
              <a:solidFill>
                <a:srgbClr val="002060"/>
              </a:solidFill>
            </a:endParaRPr>
          </a:p>
          <a:p>
            <a:pPr marL="914400" lvl="1" indent="-457200" algn="just">
              <a:buFont typeface="+mj-lt"/>
              <a:buAutoNum type="arabicPeriod"/>
            </a:pPr>
            <a:endParaRPr lang="es-ES" sz="1000" dirty="0" smtClean="0">
              <a:solidFill>
                <a:srgbClr val="002060"/>
              </a:solidFill>
            </a:endParaRPr>
          </a:p>
          <a:p>
            <a:pPr marL="914400" lvl="1" indent="-457200" algn="just">
              <a:buFont typeface="+mj-lt"/>
              <a:buAutoNum type="arabicPeriod"/>
            </a:pPr>
            <a:r>
              <a:rPr lang="es-ES" sz="2000" dirty="0" smtClean="0">
                <a:solidFill>
                  <a:srgbClr val="002060"/>
                </a:solidFill>
              </a:rPr>
              <a:t>Rellenar el formulario de inscripción. </a:t>
            </a:r>
          </a:p>
        </p:txBody>
      </p:sp>
      <p:pic>
        <p:nvPicPr>
          <p:cNvPr id="43011" name="Picture 3"/>
          <p:cNvPicPr>
            <a:picLocks noChangeAspect="1" noChangeArrowheads="1"/>
          </p:cNvPicPr>
          <p:nvPr/>
        </p:nvPicPr>
        <p:blipFill>
          <a:blip r:embed="rId4" cstate="print"/>
          <a:srcRect/>
          <a:stretch>
            <a:fillRect/>
          </a:stretch>
        </p:blipFill>
        <p:spPr bwMode="auto">
          <a:xfrm>
            <a:off x="1071538" y="928676"/>
            <a:ext cx="1095375" cy="409575"/>
          </a:xfrm>
          <a:prstGeom prst="rect">
            <a:avLst/>
          </a:prstGeom>
          <a:noFill/>
          <a:ln w="9525">
            <a:noFill/>
            <a:miter lim="800000"/>
            <a:headEnd/>
            <a:tailEnd/>
          </a:ln>
          <a:effectLst/>
        </p:spPr>
      </p:pic>
      <p:pic>
        <p:nvPicPr>
          <p:cNvPr id="43012" name="Picture 4">
            <a:hlinkClick r:id="rId5"/>
          </p:cNvPr>
          <p:cNvPicPr>
            <a:picLocks noChangeAspect="1" noChangeArrowheads="1"/>
          </p:cNvPicPr>
          <p:nvPr/>
        </p:nvPicPr>
        <p:blipFill>
          <a:blip r:embed="rId6" cstate="print"/>
          <a:srcRect/>
          <a:stretch>
            <a:fillRect/>
          </a:stretch>
        </p:blipFill>
        <p:spPr bwMode="auto">
          <a:xfrm>
            <a:off x="142844" y="1500180"/>
            <a:ext cx="3286148" cy="2209083"/>
          </a:xfrm>
          <a:prstGeom prst="rect">
            <a:avLst/>
          </a:prstGeom>
          <a:noFill/>
          <a:ln w="9525">
            <a:noFill/>
            <a:miter lim="800000"/>
            <a:headEnd/>
            <a:tailEnd/>
          </a:ln>
          <a:effectLst/>
        </p:spPr>
      </p:pic>
      <p:sp>
        <p:nvSpPr>
          <p:cNvPr id="6" name="5 Rectángulo"/>
          <p:cNvSpPr/>
          <p:nvPr/>
        </p:nvSpPr>
        <p:spPr>
          <a:xfrm>
            <a:off x="500034" y="214296"/>
            <a:ext cx="8215370" cy="400110"/>
          </a:xfrm>
          <a:prstGeom prst="rect">
            <a:avLst/>
          </a:prstGeom>
        </p:spPr>
        <p:txBody>
          <a:bodyPr wrap="square">
            <a:spAutoFit/>
          </a:bodyPr>
          <a:lstStyle/>
          <a:p>
            <a:pPr algn="ctr"/>
            <a:r>
              <a:rPr lang="es-ES" sz="2000" b="1" dirty="0" smtClean="0">
                <a:solidFill>
                  <a:srgbClr val="002060"/>
                </a:solidFill>
              </a:rPr>
              <a:t>QUIERO ASOCIAR A MI CENTRO : ¿Qué tengo que hacer?</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descr="fpempresa.jpg"/>
          <p:cNvPicPr>
            <a:picLocks noChangeAspect="1"/>
          </p:cNvPicPr>
          <p:nvPr/>
        </p:nvPicPr>
        <p:blipFill>
          <a:blip r:embed="rId2" cstate="print"/>
          <a:stretch>
            <a:fillRect/>
          </a:stretch>
        </p:blipFill>
        <p:spPr>
          <a:xfrm>
            <a:off x="0" y="4470159"/>
            <a:ext cx="9144000" cy="693879"/>
          </a:xfrm>
          <a:prstGeom prst="rect">
            <a:avLst/>
          </a:prstGeom>
        </p:spPr>
      </p:pic>
      <p:pic>
        <p:nvPicPr>
          <p:cNvPr id="1026" name="Picture 2"/>
          <p:cNvPicPr>
            <a:picLocks noChangeAspect="1" noChangeArrowheads="1"/>
          </p:cNvPicPr>
          <p:nvPr/>
        </p:nvPicPr>
        <p:blipFill>
          <a:blip r:embed="rId3" cstate="print"/>
          <a:srcRect/>
          <a:stretch>
            <a:fillRect/>
          </a:stretch>
        </p:blipFill>
        <p:spPr bwMode="auto">
          <a:xfrm>
            <a:off x="285720" y="642924"/>
            <a:ext cx="3409950" cy="2962275"/>
          </a:xfrm>
          <a:prstGeom prst="rect">
            <a:avLst/>
          </a:prstGeom>
          <a:noFill/>
          <a:ln w="3175">
            <a:solidFill>
              <a:srgbClr val="002060"/>
            </a:solidFill>
            <a:miter lim="800000"/>
            <a:headEnd/>
            <a:tailEnd/>
          </a:ln>
          <a:effectLst/>
        </p:spPr>
      </p:pic>
      <p:pic>
        <p:nvPicPr>
          <p:cNvPr id="1027" name="Picture 3"/>
          <p:cNvPicPr>
            <a:picLocks noChangeAspect="1" noChangeArrowheads="1"/>
          </p:cNvPicPr>
          <p:nvPr/>
        </p:nvPicPr>
        <p:blipFill>
          <a:blip r:embed="rId4" cstate="print"/>
          <a:srcRect/>
          <a:stretch>
            <a:fillRect/>
          </a:stretch>
        </p:blipFill>
        <p:spPr bwMode="auto">
          <a:xfrm>
            <a:off x="4143372" y="571486"/>
            <a:ext cx="4845636" cy="315277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descr="fpempresa.jpg"/>
          <p:cNvPicPr>
            <a:picLocks noChangeAspect="1"/>
          </p:cNvPicPr>
          <p:nvPr/>
        </p:nvPicPr>
        <p:blipFill>
          <a:blip r:embed="rId2" cstate="print"/>
          <a:stretch>
            <a:fillRect/>
          </a:stretch>
        </p:blipFill>
        <p:spPr>
          <a:xfrm>
            <a:off x="0" y="4470159"/>
            <a:ext cx="9144000" cy="693879"/>
          </a:xfrm>
          <a:prstGeom prst="rect">
            <a:avLst/>
          </a:prstGeom>
        </p:spPr>
      </p:pic>
      <p:pic>
        <p:nvPicPr>
          <p:cNvPr id="2" name="Picture 2"/>
          <p:cNvPicPr>
            <a:picLocks noChangeAspect="1" noChangeArrowheads="1"/>
          </p:cNvPicPr>
          <p:nvPr/>
        </p:nvPicPr>
        <p:blipFill>
          <a:blip r:embed="rId3" cstate="print"/>
          <a:srcRect/>
          <a:stretch>
            <a:fillRect/>
          </a:stretch>
        </p:blipFill>
        <p:spPr bwMode="auto">
          <a:xfrm>
            <a:off x="285720" y="785800"/>
            <a:ext cx="3577922" cy="2714644"/>
          </a:xfrm>
          <a:prstGeom prst="rect">
            <a:avLst/>
          </a:prstGeom>
          <a:noFill/>
          <a:ln w="9525">
            <a:noFill/>
            <a:miter lim="800000"/>
            <a:headEnd/>
            <a:tailEnd/>
          </a:ln>
          <a:effectLst/>
        </p:spPr>
      </p:pic>
      <p:pic>
        <p:nvPicPr>
          <p:cNvPr id="3" name="Picture 3"/>
          <p:cNvPicPr>
            <a:picLocks noChangeAspect="1" noChangeArrowheads="1"/>
          </p:cNvPicPr>
          <p:nvPr/>
        </p:nvPicPr>
        <p:blipFill>
          <a:blip r:embed="rId4" cstate="print"/>
          <a:srcRect/>
          <a:stretch>
            <a:fillRect/>
          </a:stretch>
        </p:blipFill>
        <p:spPr bwMode="auto">
          <a:xfrm>
            <a:off x="4000495" y="11271"/>
            <a:ext cx="5143505" cy="444761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descr="fpempresa.jpg"/>
          <p:cNvPicPr>
            <a:picLocks noChangeAspect="1"/>
          </p:cNvPicPr>
          <p:nvPr/>
        </p:nvPicPr>
        <p:blipFill>
          <a:blip r:embed="rId2" cstate="print"/>
          <a:stretch>
            <a:fillRect/>
          </a:stretch>
        </p:blipFill>
        <p:spPr>
          <a:xfrm>
            <a:off x="0" y="4470159"/>
            <a:ext cx="9144000" cy="693879"/>
          </a:xfrm>
          <a:prstGeom prst="rect">
            <a:avLst/>
          </a:prstGeom>
        </p:spPr>
      </p:pic>
      <p:pic>
        <p:nvPicPr>
          <p:cNvPr id="5" name="4 Imagen" descr="fpesukadi2.png"/>
          <p:cNvPicPr>
            <a:picLocks noChangeAspect="1"/>
          </p:cNvPicPr>
          <p:nvPr/>
        </p:nvPicPr>
        <p:blipFill>
          <a:blip r:embed="rId3" cstate="print"/>
          <a:stretch>
            <a:fillRect/>
          </a:stretch>
        </p:blipFill>
        <p:spPr>
          <a:xfrm>
            <a:off x="3271315" y="0"/>
            <a:ext cx="5872685" cy="5143500"/>
          </a:xfrm>
          <a:prstGeom prst="rect">
            <a:avLst/>
          </a:prstGeom>
        </p:spPr>
      </p:pic>
      <p:sp>
        <p:nvSpPr>
          <p:cNvPr id="2050" name="AutoShape 2" descr="data:image/jpeg;base64,/9j/4AAQSkZJRgABAQAAAQABAAD/2wCEAAkGBxIQEhQUEBIVFRUUEBAVFRIUFBAVFBUVFBQXGBUVFBQYHCggGBolHBUUITEhJSkrLi4uFx8zODQsNygtLisBCgoKDg0OGhAQGywfHyUsLCwtLC8sLCwsLDQsLCwsLywsLCw0LCwsLCwsLCwsLCwsLCwsLCwsLCwsLCwsLCwsLP/AABEIAJkBSQMBIgACEQEDEQH/xAAcAAABBQEBAQAAAAAAAAAAAAAAAgMFBgcEAQj/xABKEAABAwIACAgKBgkEAwEAAAABAAIDBBEFBhIhMUFRcQcTYYGRobHRFBUiMlJTcpKywTM0QnOCohYXIyRik7PC0lR0g/BDo+El/8QAGQEBAAMBAQAAAAAAAAAAAAAAAAECBAMF/8QALBEAAgICAAMGBgMBAAAAAAAAAAECAwQREiFxFCIxM0FRE2GRwdHwIzKB4f/aAAwDAQACEQMRAD8A3FCEIAQhCAEIQgBCEIAQhCAEIQgBCEIAQhCAEIQgBCEIAQhCAEIQgBCEIAQhCAEIQgBCEIAQhCAEIQgBCEIAQhCAEIQgBCEIAQhCAEIQgKnhfHiKF7o2Mc57HFpJ8loIzHlKi/1hP9WzpeqrjF9aqPv5PiUcvWhjV8K5HkWZVvE+Zd5uEWQaIWHncAr5g+rbNEyRmh7GuHONCwaq0XWj8FGFuNgfCT5UTri/oSXObc4O6QuGTRGMdxRoxbpSepPZL4yY2R0juLDS6TJDrG4aAb2udejQFAv4RHAEmNmYbXqN4SB++f8ABF8T1Uao+Q72SulOPW4JtHK3IsVjSZs+KOGzXU4mcwMu97ckEnM02CicOY7thldHGzKLCWuLrjPsaBq5UzwQvvg8ffzdoVNxp+uVH3zvkuNNUJWyTXJHe+2ca4tPxLR+sJ3q2dL0frCd6tnS9UJOcS70Xe65a+z1exj7Rb7l5/WE71bOl6ksGY4mWGplMY/YNjNhlWOXfTyCyzTiXei73XdyuvB/gx74K0PaQ2UMjbcEXIjdfN+MLjdVXGO9ex2ottlLTfoxz9YTvVs6Xqw4qYw+GiS7Q0sLcwvocDbTuKyK1sx0jMd4Vy4MKi08rPTiyudjh8nFL6IKtuKFF83YlJ8jSlV8acazRytja1riY8skk5vKsBm3FWhY9jtV8bXTbIyyIfhaC78zisuNWpz0/A15NjhDa8Sw/rCd6tnS9WLFbGNtaHi2S9liQL2IN7EX3LIFauDeoyavJ1PheOdpa4dQctd2PBQbS5mOjIm7EpPaNTVEr8fnRzzRCNpEchaHEu8q2Y6OW6vT3AAk6ACTzL5+hqONdJJ6cjne8Sfms+LXGbfEjTl2ShFcL0aLFwhG4y4m5OvJLr811Z63GGGKnbUOJyXtBY0iz3FwuAAdaxuOMuIaNLnBo3uNh2rv4QsJXrm0zT5NPFFGBquWhzj0FvQu9mPDiSS0cKcizhk29lhrseJ33yCIm6g0BzvePcFFuxqqdU0nvfJQS7cFYKmqn5EDMogXJzBrRtc46O1aPh1xXgjK7bJvxZO0OPdTH5+TINjrA8zmjturbgPHKnqSGOvE86GvtkuOxrtZ5DZZH4Q3jZIjmkje5rmka2kg2OvQnVSeNXNcuXQ6Qyba3p8+pvaFX8SMKuqaYF5u+MljjrNs7SeWxCsC8qcXGTTPWhJSipIEIQqlgQhCAEIQgBCEIAQhCAEIQgBCEIDFsZR+91H37+1Rt1KY1C1ZUffHrAVZw7UmJjXj7MsZO43BHQSvci9QT+R4Uo7sa+bJBwuCEvEbC5pK+PKNmvdxT77H5geZ2SUgHYoPDjMlwcNfaFFkeKOi9EtSNH4Svrg/28fxyKn1n0b/AGHdil8M4W8MbTTHzjSRtf7bJJGu7L86h6vzH+w7sUVLVaRFr3a38zSOBk3wfuqZv7VU8bfrtR97/a1WjgUN8Hu5KqX4WKsY4D99qPvB8DVlx/Oka8ryo/voVzC4vBJ7BW+4H+rw/cxfAFgeFvoZLegcys9DwqVEcbGeBNIbGxt8uTPktAvbJ5FfKrlPXCVw5qKezYULJv1sVH+jb77/APFX/FDDTq6lZO9gYXOlBYCSBkPc3SRyLDOmcFtm6NsZPSMtxjpuKqp2aLTPI3OOUOohdWJdTxdbCfScWH8bSB12UhwlUuRVB40SRNP4mktPVkqs0k2RIx4+xJG73XA/JenHv1dUeTL+O7ozdpHhoLjoAJJ5BnKwJlQZbyu0yvfIfxuLuwhbBjzXcTg+oeNJhLG+1LZjetyx9rbAAagB0LPhR8Was6XghV1JYt1XFVUDtXHMadzzkn4kzV4NyKenqLH9pNURE8gALOtknSuMOIzjSM43jQtm1NNf4YtODT6M2XHGt4iiqZPRgeBvcMkdZCxDBbbRjluVovCvhQeKmEH6w+ntu+kPwrP6ZtmNGxo7Flw46izXmy3oncUKXjayBuoPLzuYC7tAUNjbAW4ZqcrW8PHKDG23/eRXbgvpcqaWQjzI2tB5Xm56m9ae4TcWHSOZWwNLnRtyZmDOXRZ/LaNZbc5tYPIpnalfp+3/AEV1t0Nr99CirTeDJrfBXkWyjO7K25mttfmWYgqVxfw9LRPLo7ODgA6N18l1tBuNB5eVdb63OGkZ8exVz2xzHPEKqjq31cA46OSYvc1gPGR5Rz3b9pufSM/JrXH4rn9RL/Kk7lq2L2M0FYLNOTIB5UTvO3tP2hyjnsppY45M6+7JG6eNC3vJlN4NaeSOOYSMcy8jSA5rm38nPa6uSELNZPjk5GmuHBFRBCEKhcEIQgBCEIAQhCAEIQgBCEIAQhCAxrG8fvtR94PgaqnjM29O72mdqt2Og/fqj22/02qq4eF4Hb29oXtR8tdPseI/NfX7iMXanLgbfSzyDuHmnosl4chyoXEaW+UObSOhdWJWDuMoKmRo8qGpicT/AAOYQ4dNjzFOkbVMHxR0LFwT3/pEYsS5URz6JCPytPzUnVeY/wBh3Yo3AFPxXHM2Tm3sljSOpSVSfId7LuxWj/UrP+5oHAef/wA9/wDu5fgjVcxx+vVH3jfgarBwGH9wl5KyT+lEq/jobV1R7bf6bFjo86XT8G3K8mPX8kOhc1dIRG8tNiGkg7Fr+BsWKOSnhe6Bpc6GJzjd2clgJOlaLblXrZlpodvgZStW4N4y2gjvrkqHDcZn2K7P0Sof9Ozpf3qWpaZkTGsjaGtaLNaNACw5GRGyOkjdj40q5bbKZwpU14oZLZ2ylpPI9pPa0LOSLrYMeKXjaKYAZ2tDx+AgnqBWO5S04ct169jLmx1Zv3Ljj1hTjKDB7BpndE9+6GPKd+fIVQJSKnCBlfDHY2pYJBfUTPKXC25rQu3BFPx08Ufpyxg7soZXVddKY/Di+rKXy+JNdEXjGXBvF4HjFvKh8HkPIXOAkPRI5Z4Stww5RcfTTRenDI0by0gddlhUT8poO0A9IuuWHPiUuu/qdsyHC49NfQ7ce8J8dSYMgvrmLv8AjcI29RK57qIr4S6qp9OSGyG2oZOftIUqVorjw76me2fEo9DU+DOmyaUv9ZK48zfJ7QVblHYvUnE00MetsTL+0Rd3WSqC/hcsXAUd8lzh9PsNvVry5RlbOTierBxrhFMk8b8S8rKmpG+Uc74RYA7XR7DtGvVy585pBIcCCDYgggg7CDoV8xe4UYaidsU0XEB+ZshkDm5WprvJGTfUdqs+H8WYKwXeMmS2aVuZ252pw39S0V3yr7tiM1uNGzvVmPRyFpDmkgg3DgSCDtBGhaFinjrxhENWQHGwZLoDjqD9jjt0btecF4y5I7+VFI9jxytcW33GyUtdlcbFzMddk6pcvob8hV7EbCrqmmGWbvjcY3HbYAtJ5bEKwrx5xcZOLPZhJSipIEIQqlgQhCAEIQgBCEIAQhCAELy68LkI2KQmjIkOlU6GzKMehaum/wCM/wDraqnhoXhfzdoVrx8d++y8rYvgCqmFPon7h2hezX5a6HjT859fuW7gQibJDWxv815jadzmOBUFXUzoZHxu0se5p5jp59POpDgbwg2FtSHOAuYSLkDQHLqx4LHziVhB4xoDrekzNc7xboXGqTVrXuaMiO60/YroaASdZtfmSZ/Nd7LuxKukSnMdx7FrMS8S98Bj7UU/+8f/AEYlCY7/AF6f2mf02J7girmxUswJA/eic5Hq4x8lw42TB9XK4HMSz4GhYqV/M38vwbch7qS+f5IPCB/ZP9hy1jAWOlA2mga6qjDmwRNcDl3BDBcHMsoqY8trm3tlNIvvXCzBQA87qXa6r4mtnOi34aZuf6b4P/1Uf5+5duDcYKapJEEzZC0AuDcrMCbA5wsEFANqtfB3IIJpc/nQt08j1lniqMdmmGTxS0a7NaRrmHQ5padxFvmsIewtJadLSWneDYrWBhdvpDpCzTGFoFTLk2sX5Qt/GA7tJV8Tk2jnmc0mR4YLk6yADzXt2lWjg8p8usDjojje/nNmj4j0KrXVwxFqGxNle4gFzmtGcaGi/aepab3qtmahbsWzTuOWHYVpuJnmjH2JpQNxcS38pC0zx2z0h0hZ5jW9pq5HNIIe2N+YjTk5B+DrWTEXDM15fegRRYCQdYvbntfsC7cE03Gzwxj7c0YO7KGV1XXFdTmJhAqQ92hjHu5z5I7T0LbN6i2YYR3JI2MSBfPdTQ8TV1UTh5sz7A7C4lp90jpWxeOG+kOlU3HWkjld4TG4ZYaGSNuPKYPNcBtGjceRYMbuy5+p6OR3ocipmFvot6AtKoseqOloo+MmD5mQNBhBLpC8DzXbN5WbZS4qvB7ZDlXsTp2FbLqlYkYqLXBtkfTVL31TpDplkkc62jyySR19SsSj6KgbGb3uexdq6RWkUtkpPkaVwWD9lP8AfN+AK7qs4l0JpqZrX5nvJe8bC7QDyhoCnxKvIv71jaPVoXDWkx9CQHpQK5aO2z1CEKCQQhCAEIQgPCvCvSvCFJViHJt106QkFqsgczwVzSscu8sSHRqyZVozLGrA9RJUOc2MkFrM+UzUOUqv1mAalzHN4o5x6TNu9a/VU9zzBcz6QbFqjktR0ZXjRcuIyTBmKlQwEDk0FdbsXqoZ8kuGzKb8ytSpKMXOZKqaQWttVFc09l3UmtGUeJaj1Z95neh2BKgg/szoP2md607wIbEeBhde1M49liZlgvFeoY2wAGfPnGm2dKmwJUAkGO/LlM71qNJSCx3pmpo/KObYqRvaezpOlSWjMPE1R6v8zO9MQ0EznOAZcsNjnZmNr208q0yelDQSdABJ5lF4t0BMeWRnke53Scyv2llOzRKd4mqPV/mZ3p6iwFOXE5OT5NtLdvIVoYoOTqXRS0OnNsUSyG1omOOovZRvEs23rUbVYDqA7zL6M+U35laoKMLjfS3J3lUhc09l51KS0zMfEtR6o+8zvT0WAKk57ZI3j5FaL4ENi6aajFjvVp5DaKwoUXszU4v1G09K4jgCpbITk3GTbzm6t53rXPAhsXD4HcnNrVY3NPZaVSa0Zr4lqPVn3md666HAdRnOTk/ib8itBFEF0UtIM6vLJbWikMdReyhnAc+3rKiMJ4v1BzN7VrfgYUf4Hdc1adXAyqHA9YMzosr+IPjB5wSF0DAtT6o+9H/ktO8CGxeih5F1WS0cXjRZmQwLU+qPvR/5KawHi9IHB747kEEAubYHba+cq6ijCfhhySqyyZNaJjjRT2M0sUmvtUhE12tPMjToYszZqSEsunWlAalBqoyyQppSwUkBeqrJFIQhQWBCEIAXll6kySBou4gDaSAOlAe2XllF1GMdMw24wE7Ggk8yaGMOV9HTTu5eLLR0lCNExkrzJUQcJ1R82jcPafGPmk8fhB2iGFvtPPyup2NEhUMz8yYLFwSx15PlOgbm1ZZ/sSfA6w6aiMboyfmFbZGiVpGZzuXkzblRsWDag3vVuGb7MYHzXnid586qmO7IHyKbGiQ4tJc0DSbLh8QtPnTTO3vb8mr39HoNYed8knyKbI0dkVTE0HKkaM/pBR9XhunDjkvyzsYCSu2jwDTC/wCxYTtcC/4rrrdTtYbMa1ozZmgDsTbJ0ir1TKmq8hrOJiPnPd9I4bA37PQrLQ0Yjja1ugNACUWr0PO1CB3ikcWm+MdtXRBnGdNk6GnMsCeRcfFqQqBm3lc2SiZDQxxadp2Z+ZOlmYHevI8xG9TsaFSssDuXI2Jd9Vo3lMBqhMNDHFpyFmcJeSvQFOxoe4tcRhsbKUsm5IxpKrxE6I/i08bNFhpRI4DkHKuKatAHkDK5bgDpU7I0PNYvTYabdKhJKqaQ2Yd4aBm3k/8AxKjwRK7z5COcud3DrTiJ4SwwTNtp7U6JW7eoqIpMGMjNwXOO1zieoZupdyrsnR1iRu0JxpB0ELgXllA0SNl6o9r3DQT29qdZVkecOcdyEnWhIjkDtBuloAQhCA8cbBVTB1E2tke+peXkOIbBlFrWAcg0m91bFEYRwCyR2XG4xSactms/xDXv0oCQpqOOIWjY1o/haAn1XhLXwecxs7drD5XQbfNLZjTEM0zXxHY9pA67ICeQuKDCsD/Nkbzm3auxrgdBvuQDM4z8ybITs2lNlWRUQ1e2XrQlAXNkAObYDnSLJ+bUmkQF02tJnGdLpta8l0qPUn0GbIslpxsVwpIGLLpgGbpXnE8qcaLBQ2ShmpOhMp2XOSkgKUQOPb5O6yYXY4Zly2REs9nde266QjWvbIQLe3yRv7U2umVvk8y5URJ2RnMFG4Uwi2O9zo1cv/dSVX4QbBC57ja2Ybzo+apFDDNXPL3nJZcgbuTa7aVAJB+EnTvyWgvz/RtzNHtu0c3SpaDB5OeU3/gbmA3nX/3SuiiomQtyY2gDXtO8rpuhJ5GwNFmgAbALBKSC5IdOBrUAdui65X1jRpKaOFYh9sc2fsQHfdF1HHC8e0+67uXhwwzY7oHzKAk0KKdhhupjj7g+abdhh2qNv4nn5NKAmRmNxmK7IJsoco0hVaTCEztBYzlDS53MSbdRRg2q4mQOLiQ45Mhcbk30OO425roC3IQhACEIQAkyRhws4AjYQCEpCAjJsX6Z2cwtBOtt2H8pC5H4rsGeKWWPc4O+IX61PIQFblwVVs8yqyuR7TfpBPYm7YQb6p/4gO1vzVklTakggPGNY3zqa/suaf7kqPD8jc7qSXma49gKnU+0WCMIrkmNUf24pW72OHaAvG4002txG8DvVhmC53QNOloO8BEGR1PjLTes6u5Ouw7Tk5pB0O7l1x4OhIzxRnexh+SYnwLTE54Iv5bO5AIGFYD/AOQdfclNwnHqlb0po4ApfUR8zQEj9Hqb1Tea4+akg6hhGP1rfeCehr4895We81RxxcpvV9Dnj5r1mLVNY+QdHrJO9QSdprI/WM95qVHVx3+kZ7ze9Rv6NU/ou/mSd6XFizTei7+ZL3qQS3hkXrGe83vXO6qjv9Iz3m965f0XpvRd/Ml/yTMuLFODof8AzJO9QgztNZH6xnvNSPGUIOeRvTfsXD+jNPsf/Mk705DixTXzx3zazftUg6J8Y6VumQdB+ajXYyxHzA93stJ7LqXiwJCzzGBu4NHYE1LQ2JGU7pKhBlSxmwmZ4snipGgPDrua4DNcC9wNql8XaqN0YDbNsB5BsCO8cqdrMF5QIuTm151WpsFvYS1rgBscTm3GxQFsqcKxs0uHSoqpxlYPNudwt1lQgwU8+dI0bgT22TjMER/ae88lwB1C/WoJHJ8YXnQAN+dcMmFZHaZDzEDsUiyghH2Afau7tXTGGt81rRuAHYgIFrnnOA47muKVlvGlrhva/uVg41KEqArfhh29aWKt21WIvB059+ftTD6KF2mNufWBknpbZAQoq3bUttYU/W4JyQXREm2csNifwHXuPSopr75wgJiCv2rrc8OaeUFV4PXTDU21oDRsAVnGwRuOmxad7TYnqvzqQuqviRIeKfs405PQL9asqAcQhCAEIQgBCEIBL23SeLTiE2BDY0tCEAl7bpPFpxCbB4AkuZdLQgG+LXnFcqdQp2Rob4tehmZLQmydDXFJbG2SkKNgEiRl0tCAa4nlSmMsloTY0CbkjunEIBjwflXPLSg6QCu9NSaUBGPwcz0R0Jo4MZsHQpRybKkEacGN2DoSfFjdg6FJhBUAizgxvoheeLG+iFKrxSCL8WN2dqPFbdnWVJhehQCM8Vt5ekrkbivT+h+aTvU8vUBCNxYp/V/nk709Fi7Tj/xDnLj2lS4SgpAqkpwxoDQANQAsAn8lAXqgH//Z"/>
          <p:cNvSpPr>
            <a:spLocks noChangeAspect="1" noChangeArrowheads="1"/>
          </p:cNvSpPr>
          <p:nvPr/>
        </p:nvSpPr>
        <p:spPr bwMode="auto">
          <a:xfrm>
            <a:off x="155575" y="-1012825"/>
            <a:ext cx="4552950" cy="2124075"/>
          </a:xfrm>
          <a:prstGeom prst="rect">
            <a:avLst/>
          </a:prstGeom>
          <a:noFill/>
        </p:spPr>
        <p:txBody>
          <a:bodyPr vert="horz" wrap="square" lIns="91440" tIns="45720" rIns="91440" bIns="45720" numCol="1" anchor="t" anchorCtr="0" compatLnSpc="1">
            <a:prstTxWarp prst="textNoShape">
              <a:avLst/>
            </a:prstTxWarp>
          </a:bodyPr>
          <a:lstStyle/>
          <a:p>
            <a:endParaRPr lang="es-ES"/>
          </a:p>
        </p:txBody>
      </p:sp>
      <p:sp>
        <p:nvSpPr>
          <p:cNvPr id="2052" name="AutoShape 4" descr="data:image/jpeg;base64,/9j/4AAQSkZJRgABAQAAAQABAAD/2wCEAAkGBxIQEhQUEBIVFRUUEBAVFRIUFBAVFBUVFBQXGBUVFBQYHCggGBolHBUUITEhJSkrLi4uFx8zODQsNygtLisBCgoKDg0OGhAQGywfHyUsLCwtLC8sLCwsLDQsLCwsLywsLCw0LCwsLCwsLCwsLCwsLCwsLCwsLCwsLCwsLCwsLP/AABEIAJkBSQMBIgACEQEDEQH/xAAcAAABBQEBAQAAAAAAAAAAAAAAAgMFBgcEAQj/xABKEAABAwIACAgKBgkEAwEAAAABAAIDBBEFBhIhMUFRcQcTYYGRobHRFBUiMlJTcpKywTM0QnOCohYXIyRik7PC0lR0g/BDo+El/8QAGQEBAAMBAQAAAAAAAAAAAAAAAAECBAMF/8QALBEAAgICAAMGBgMBAAAAAAAAAAECAwQREiFxFCIxM0FRE2GRwdHwIzKB4f/aAAwDAQACEQMRAD8A3FCEIAQhCAEIQgBCEIAQhCAEIQgBCEIAQhCAEIQgBCEIAQhCAEIQgBCEIAQhCAEIQgBCEIAQhCAEIQgBCEIAQhCAEIQgBCEIAQhCAEIQgKnhfHiKF7o2Mc57HFpJ8loIzHlKi/1hP9WzpeqrjF9aqPv5PiUcvWhjV8K5HkWZVvE+Zd5uEWQaIWHncAr5g+rbNEyRmh7GuHONCwaq0XWj8FGFuNgfCT5UTri/oSXObc4O6QuGTRGMdxRoxbpSepPZL4yY2R0juLDS6TJDrG4aAb2udejQFAv4RHAEmNmYbXqN4SB++f8ABF8T1Uao+Q72SulOPW4JtHK3IsVjSZs+KOGzXU4mcwMu97ckEnM02CicOY7thldHGzKLCWuLrjPsaBq5UzwQvvg8ffzdoVNxp+uVH3zvkuNNUJWyTXJHe+2ca4tPxLR+sJ3q2dL0frCd6tnS9UJOcS70Xe65a+z1exj7Rb7l5/WE71bOl6ksGY4mWGplMY/YNjNhlWOXfTyCyzTiXei73XdyuvB/gx74K0PaQ2UMjbcEXIjdfN+MLjdVXGO9ex2ottlLTfoxz9YTvVs6Xqw4qYw+GiS7Q0sLcwvocDbTuKyK1sx0jMd4Vy4MKi08rPTiyudjh8nFL6IKtuKFF83YlJ8jSlV8acazRytja1riY8skk5vKsBm3FWhY9jtV8bXTbIyyIfhaC78zisuNWpz0/A15NjhDa8Sw/rCd6tnS9WLFbGNtaHi2S9liQL2IN7EX3LIFauDeoyavJ1PheOdpa4dQctd2PBQbS5mOjIm7EpPaNTVEr8fnRzzRCNpEchaHEu8q2Y6OW6vT3AAk6ACTzL5+hqONdJJ6cjne8Sfms+LXGbfEjTl2ShFcL0aLFwhG4y4m5OvJLr811Z63GGGKnbUOJyXtBY0iz3FwuAAdaxuOMuIaNLnBo3uNh2rv4QsJXrm0zT5NPFFGBquWhzj0FvQu9mPDiSS0cKcizhk29lhrseJ33yCIm6g0BzvePcFFuxqqdU0nvfJQS7cFYKmqn5EDMogXJzBrRtc46O1aPh1xXgjK7bJvxZO0OPdTH5+TINjrA8zmjturbgPHKnqSGOvE86GvtkuOxrtZ5DZZH4Q3jZIjmkje5rmka2kg2OvQnVSeNXNcuXQ6Qyba3p8+pvaFX8SMKuqaYF5u+MljjrNs7SeWxCsC8qcXGTTPWhJSipIEIQqlgQhCAEIQgBCEIAQhCAEIQgBCEIDFsZR+91H37+1Rt1KY1C1ZUffHrAVZw7UmJjXj7MsZO43BHQSvci9QT+R4Uo7sa+bJBwuCEvEbC5pK+PKNmvdxT77H5geZ2SUgHYoPDjMlwcNfaFFkeKOi9EtSNH4Svrg/28fxyKn1n0b/AGHdil8M4W8MbTTHzjSRtf7bJJGu7L86h6vzH+w7sUVLVaRFr3a38zSOBk3wfuqZv7VU8bfrtR97/a1WjgUN8Hu5KqX4WKsY4D99qPvB8DVlx/Oka8ryo/voVzC4vBJ7BW+4H+rw/cxfAFgeFvoZLegcys9DwqVEcbGeBNIbGxt8uTPktAvbJ5FfKrlPXCVw5qKezYULJv1sVH+jb77/APFX/FDDTq6lZO9gYXOlBYCSBkPc3SRyLDOmcFtm6NsZPSMtxjpuKqp2aLTPI3OOUOohdWJdTxdbCfScWH8bSB12UhwlUuRVB40SRNP4mktPVkqs0k2RIx4+xJG73XA/JenHv1dUeTL+O7ozdpHhoLjoAJJ5BnKwJlQZbyu0yvfIfxuLuwhbBjzXcTg+oeNJhLG+1LZjetyx9rbAAagB0LPhR8Was6XghV1JYt1XFVUDtXHMadzzkn4kzV4NyKenqLH9pNURE8gALOtknSuMOIzjSM43jQtm1NNf4YtODT6M2XHGt4iiqZPRgeBvcMkdZCxDBbbRjluVovCvhQeKmEH6w+ntu+kPwrP6ZtmNGxo7Flw46izXmy3oncUKXjayBuoPLzuYC7tAUNjbAW4ZqcrW8PHKDG23/eRXbgvpcqaWQjzI2tB5Xm56m9ae4TcWHSOZWwNLnRtyZmDOXRZ/LaNZbc5tYPIpnalfp+3/AEV1t0Nr99CirTeDJrfBXkWyjO7K25mttfmWYgqVxfw9LRPLo7ODgA6N18l1tBuNB5eVdb63OGkZ8exVz2xzHPEKqjq31cA46OSYvc1gPGR5Rz3b9pufSM/JrXH4rn9RL/Kk7lq2L2M0FYLNOTIB5UTvO3tP2hyjnsppY45M6+7JG6eNC3vJlN4NaeSOOYSMcy8jSA5rm38nPa6uSELNZPjk5GmuHBFRBCEKhcEIQgBCEIAQhCAEIQgBCEIAQhCAxrG8fvtR94PgaqnjM29O72mdqt2Og/fqj22/02qq4eF4Hb29oXtR8tdPseI/NfX7iMXanLgbfSzyDuHmnosl4chyoXEaW+UObSOhdWJWDuMoKmRo8qGpicT/AAOYQ4dNjzFOkbVMHxR0LFwT3/pEYsS5URz6JCPytPzUnVeY/wBh3Yo3AFPxXHM2Tm3sljSOpSVSfId7LuxWj/UrP+5oHAef/wA9/wDu5fgjVcxx+vVH3jfgarBwGH9wl5KyT+lEq/jobV1R7bf6bFjo86XT8G3K8mPX8kOhc1dIRG8tNiGkg7Fr+BsWKOSnhe6Bpc6GJzjd2clgJOlaLblXrZlpodvgZStW4N4y2gjvrkqHDcZn2K7P0Sof9Ozpf3qWpaZkTGsjaGtaLNaNACw5GRGyOkjdj40q5bbKZwpU14oZLZ2ylpPI9pPa0LOSLrYMeKXjaKYAZ2tDx+AgnqBWO5S04ct169jLmx1Zv3Ljj1hTjKDB7BpndE9+6GPKd+fIVQJSKnCBlfDHY2pYJBfUTPKXC25rQu3BFPx08Ufpyxg7soZXVddKY/Di+rKXy+JNdEXjGXBvF4HjFvKh8HkPIXOAkPRI5Z4Stww5RcfTTRenDI0by0gddlhUT8poO0A9IuuWHPiUuu/qdsyHC49NfQ7ce8J8dSYMgvrmLv8AjcI29RK57qIr4S6qp9OSGyG2oZOftIUqVorjw76me2fEo9DU+DOmyaUv9ZK48zfJ7QVblHYvUnE00MetsTL+0Rd3WSqC/hcsXAUd8lzh9PsNvVry5RlbOTierBxrhFMk8b8S8rKmpG+Uc74RYA7XR7DtGvVy585pBIcCCDYgggg7CDoV8xe4UYaidsU0XEB+ZshkDm5WprvJGTfUdqs+H8WYKwXeMmS2aVuZ252pw39S0V3yr7tiM1uNGzvVmPRyFpDmkgg3DgSCDtBGhaFinjrxhENWQHGwZLoDjqD9jjt0btecF4y5I7+VFI9jxytcW33GyUtdlcbFzMddk6pcvob8hV7EbCrqmmGWbvjcY3HbYAtJ5bEKwrx5xcZOLPZhJSipIEIQqlgQhCAEIQgBCEIAQhCAELy68LkI2KQmjIkOlU6GzKMehaum/wCM/wDraqnhoXhfzdoVrx8d++y8rYvgCqmFPon7h2hezX5a6HjT859fuW7gQibJDWxv815jadzmOBUFXUzoZHxu0se5p5jp59POpDgbwg2FtSHOAuYSLkDQHLqx4LHziVhB4xoDrekzNc7xboXGqTVrXuaMiO60/YroaASdZtfmSZ/Nd7LuxKukSnMdx7FrMS8S98Bj7UU/+8f/AEYlCY7/AF6f2mf02J7girmxUswJA/eic5Hq4x8lw42TB9XK4HMSz4GhYqV/M38vwbch7qS+f5IPCB/ZP9hy1jAWOlA2mga6qjDmwRNcDl3BDBcHMsoqY8trm3tlNIvvXCzBQA87qXa6r4mtnOi34aZuf6b4P/1Uf5+5duDcYKapJEEzZC0AuDcrMCbA5wsEFANqtfB3IIJpc/nQt08j1lniqMdmmGTxS0a7NaRrmHQ5padxFvmsIewtJadLSWneDYrWBhdvpDpCzTGFoFTLk2sX5Qt/GA7tJV8Tk2jnmc0mR4YLk6yADzXt2lWjg8p8usDjojje/nNmj4j0KrXVwxFqGxNle4gFzmtGcaGi/aepab3qtmahbsWzTuOWHYVpuJnmjH2JpQNxcS38pC0zx2z0h0hZ5jW9pq5HNIIe2N+YjTk5B+DrWTEXDM15fegRRYCQdYvbntfsC7cE03Gzwxj7c0YO7KGV1XXFdTmJhAqQ92hjHu5z5I7T0LbN6i2YYR3JI2MSBfPdTQ8TV1UTh5sz7A7C4lp90jpWxeOG+kOlU3HWkjld4TG4ZYaGSNuPKYPNcBtGjceRYMbuy5+p6OR3ocipmFvot6AtKoseqOloo+MmD5mQNBhBLpC8DzXbN5WbZS4qvB7ZDlXsTp2FbLqlYkYqLXBtkfTVL31TpDplkkc62jyySR19SsSj6KgbGb3uexdq6RWkUtkpPkaVwWD9lP8AfN+AK7qs4l0JpqZrX5nvJe8bC7QDyhoCnxKvIv71jaPVoXDWkx9CQHpQK5aO2z1CEKCQQhCAEIQgPCvCvSvCFJViHJt106QkFqsgczwVzSscu8sSHRqyZVozLGrA9RJUOc2MkFrM+UzUOUqv1mAalzHN4o5x6TNu9a/VU9zzBcz6QbFqjktR0ZXjRcuIyTBmKlQwEDk0FdbsXqoZ8kuGzKb8ytSpKMXOZKqaQWttVFc09l3UmtGUeJaj1Z95neh2BKgg/szoP2md607wIbEeBhde1M49liZlgvFeoY2wAGfPnGm2dKmwJUAkGO/LlM71qNJSCx3pmpo/KObYqRvaezpOlSWjMPE1R6v8zO9MQ0EznOAZcsNjnZmNr208q0yelDQSdABJ5lF4t0BMeWRnke53Scyv2llOzRKd4mqPV/mZ3p6iwFOXE5OT5NtLdvIVoYoOTqXRS0OnNsUSyG1omOOovZRvEs23rUbVYDqA7zL6M+U35laoKMLjfS3J3lUhc09l51KS0zMfEtR6o+8zvT0WAKk57ZI3j5FaL4ENi6aajFjvVp5DaKwoUXszU4v1G09K4jgCpbITk3GTbzm6t53rXPAhsXD4HcnNrVY3NPZaVSa0Zr4lqPVn3md666HAdRnOTk/ib8itBFEF0UtIM6vLJbWikMdReyhnAc+3rKiMJ4v1BzN7VrfgYUf4Hdc1adXAyqHA9YMzosr+IPjB5wSF0DAtT6o+9H/ktO8CGxeih5F1WS0cXjRZmQwLU+qPvR/5KawHi9IHB747kEEAubYHba+cq6ijCfhhySqyyZNaJjjRT2M0sUmvtUhE12tPMjToYszZqSEsunWlAalBqoyyQppSwUkBeqrJFIQhQWBCEIAXll6kySBou4gDaSAOlAe2XllF1GMdMw24wE7Ggk8yaGMOV9HTTu5eLLR0lCNExkrzJUQcJ1R82jcPafGPmk8fhB2iGFvtPPyup2NEhUMz8yYLFwSx15PlOgbm1ZZ/sSfA6w6aiMboyfmFbZGiVpGZzuXkzblRsWDag3vVuGb7MYHzXnid586qmO7IHyKbGiQ4tJc0DSbLh8QtPnTTO3vb8mr39HoNYed8knyKbI0dkVTE0HKkaM/pBR9XhunDjkvyzsYCSu2jwDTC/wCxYTtcC/4rrrdTtYbMa1ozZmgDsTbJ0ir1TKmq8hrOJiPnPd9I4bA37PQrLQ0Yjja1ugNACUWr0PO1CB3ikcWm+MdtXRBnGdNk6GnMsCeRcfFqQqBm3lc2SiZDQxxadp2Z+ZOlmYHevI8xG9TsaFSssDuXI2Jd9Vo3lMBqhMNDHFpyFmcJeSvQFOxoe4tcRhsbKUsm5IxpKrxE6I/i08bNFhpRI4DkHKuKatAHkDK5bgDpU7I0PNYvTYabdKhJKqaQ2Yd4aBm3k/8AxKjwRK7z5COcud3DrTiJ4SwwTNtp7U6JW7eoqIpMGMjNwXOO1zieoZupdyrsnR1iRu0JxpB0ELgXllA0SNl6o9r3DQT29qdZVkecOcdyEnWhIjkDtBuloAQhCA8cbBVTB1E2tke+peXkOIbBlFrWAcg0m91bFEYRwCyR2XG4xSactms/xDXv0oCQpqOOIWjY1o/haAn1XhLXwecxs7drD5XQbfNLZjTEM0zXxHY9pA67ICeQuKDCsD/Nkbzm3auxrgdBvuQDM4z8ybITs2lNlWRUQ1e2XrQlAXNkAObYDnSLJ+bUmkQF02tJnGdLpta8l0qPUn0GbIslpxsVwpIGLLpgGbpXnE8qcaLBQ2ShmpOhMp2XOSkgKUQOPb5O6yYXY4Zly2REs9nde266QjWvbIQLe3yRv7U2umVvk8y5URJ2RnMFG4Uwi2O9zo1cv/dSVX4QbBC57ja2Ybzo+apFDDNXPL3nJZcgbuTa7aVAJB+EnTvyWgvz/RtzNHtu0c3SpaDB5OeU3/gbmA3nX/3SuiiomQtyY2gDXtO8rpuhJ5GwNFmgAbALBKSC5IdOBrUAdui65X1jRpKaOFYh9sc2fsQHfdF1HHC8e0+67uXhwwzY7oHzKAk0KKdhhupjj7g+abdhh2qNv4nn5NKAmRmNxmK7IJsoco0hVaTCEztBYzlDS53MSbdRRg2q4mQOLiQ45Mhcbk30OO425roC3IQhACEIQAkyRhws4AjYQCEpCAjJsX6Z2cwtBOtt2H8pC5H4rsGeKWWPc4O+IX61PIQFblwVVs8yqyuR7TfpBPYm7YQb6p/4gO1vzVklTakggPGNY3zqa/suaf7kqPD8jc7qSXma49gKnU+0WCMIrkmNUf24pW72OHaAvG4002txG8DvVhmC53QNOloO8BEGR1PjLTes6u5Ouw7Tk5pB0O7l1x4OhIzxRnexh+SYnwLTE54Iv5bO5AIGFYD/AOQdfclNwnHqlb0po4ApfUR8zQEj9Hqb1Tea4+akg6hhGP1rfeCehr4895We81RxxcpvV9Dnj5r1mLVNY+QdHrJO9QSdprI/WM95qVHVx3+kZ7ze9Rv6NU/ou/mSd6XFizTei7+ZL3qQS3hkXrGe83vXO6qjv9Iz3m965f0XpvRd/Ml/yTMuLFODof8AzJO9QgztNZH6xnvNSPGUIOeRvTfsXD+jNPsf/Mk705DixTXzx3zazftUg6J8Y6VumQdB+ajXYyxHzA93stJ7LqXiwJCzzGBu4NHYE1LQ2JGU7pKhBlSxmwmZ4snipGgPDrua4DNcC9wNql8XaqN0YDbNsB5BsCO8cqdrMF5QIuTm151WpsFvYS1rgBscTm3GxQFsqcKxs0uHSoqpxlYPNudwt1lQgwU8+dI0bgT22TjMER/ae88lwB1C/WoJHJ8YXnQAN+dcMmFZHaZDzEDsUiyghH2Afau7tXTGGt81rRuAHYgIFrnnOA47muKVlvGlrhva/uVg41KEqArfhh29aWKt21WIvB059+ftTD6KF2mNufWBknpbZAQoq3bUttYU/W4JyQXREm2csNifwHXuPSopr75wgJiCv2rrc8OaeUFV4PXTDU21oDRsAVnGwRuOmxad7TYnqvzqQuqviRIeKfs405PQL9asqAcQhCAEIQgBCEIBL23SeLTiE2BDY0tCEAl7bpPFpxCbB4AkuZdLQgG+LXnFcqdQp2Rob4tehmZLQmydDXFJbG2SkKNgEiRl0tCAa4nlSmMsloTY0CbkjunEIBjwflXPLSg6QCu9NSaUBGPwcz0R0Jo4MZsHQpRybKkEacGN2DoSfFjdg6FJhBUAizgxvoheeLG+iFKrxSCL8WN2dqPFbdnWVJhehQCM8Vt5ekrkbivT+h+aTvU8vUBCNxYp/V/nk709Fi7Tj/xDnLj2lS4SgpAqkpwxoDQANQAsAn8lAXqgH//Z"/>
          <p:cNvSpPr>
            <a:spLocks noChangeAspect="1" noChangeArrowheads="1"/>
          </p:cNvSpPr>
          <p:nvPr/>
        </p:nvSpPr>
        <p:spPr bwMode="auto">
          <a:xfrm>
            <a:off x="155575" y="-1012825"/>
            <a:ext cx="4552950" cy="2124075"/>
          </a:xfrm>
          <a:prstGeom prst="rect">
            <a:avLst/>
          </a:prstGeom>
          <a:noFill/>
        </p:spPr>
        <p:txBody>
          <a:bodyPr vert="horz" wrap="square" lIns="91440" tIns="45720" rIns="91440" bIns="45720" numCol="1" anchor="t" anchorCtr="0" compatLnSpc="1">
            <a:prstTxWarp prst="textNoShape">
              <a:avLst/>
            </a:prstTxWarp>
          </a:bodyPr>
          <a:lstStyle/>
          <a:p>
            <a:endParaRPr lang="es-ES"/>
          </a:p>
        </p:txBody>
      </p:sp>
      <p:pic>
        <p:nvPicPr>
          <p:cNvPr id="2054" name="Picture 6" descr="https://encrypted-tbn3.gstatic.com/images?q=tbn:ANd9GcSZuhzwSgJQv6JljVjHxb_mKX9ng8H9lLbNTTNcuedYmrt-moMG"/>
          <p:cNvPicPr>
            <a:picLocks noChangeAspect="1" noChangeArrowheads="1"/>
          </p:cNvPicPr>
          <p:nvPr/>
        </p:nvPicPr>
        <p:blipFill>
          <a:blip r:embed="rId4" cstate="print"/>
          <a:srcRect/>
          <a:stretch>
            <a:fillRect/>
          </a:stretch>
        </p:blipFill>
        <p:spPr bwMode="auto">
          <a:xfrm>
            <a:off x="0" y="1643056"/>
            <a:ext cx="3133725" cy="1457326"/>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descr="fpempresa.jpg"/>
          <p:cNvPicPr>
            <a:picLocks noChangeAspect="1"/>
          </p:cNvPicPr>
          <p:nvPr/>
        </p:nvPicPr>
        <p:blipFill>
          <a:blip r:embed="rId2" cstate="print"/>
          <a:stretch>
            <a:fillRect/>
          </a:stretch>
        </p:blipFill>
        <p:spPr>
          <a:xfrm>
            <a:off x="0" y="4470159"/>
            <a:ext cx="9144000" cy="693879"/>
          </a:xfrm>
          <a:prstGeom prst="rect">
            <a:avLst/>
          </a:prstGeom>
        </p:spPr>
      </p:pic>
      <p:sp>
        <p:nvSpPr>
          <p:cNvPr id="5" name="4 Rectángulo redondeado"/>
          <p:cNvSpPr/>
          <p:nvPr/>
        </p:nvSpPr>
        <p:spPr>
          <a:xfrm>
            <a:off x="3143240" y="285734"/>
            <a:ext cx="1785950" cy="71438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smtClean="0">
                <a:solidFill>
                  <a:srgbClr val="002060"/>
                </a:solidFill>
              </a:rPr>
              <a:t>VALENCIA</a:t>
            </a:r>
          </a:p>
          <a:p>
            <a:pPr algn="ctr"/>
            <a:r>
              <a:rPr lang="es-ES" dirty="0" smtClean="0">
                <a:solidFill>
                  <a:srgbClr val="002060"/>
                </a:solidFill>
              </a:rPr>
              <a:t>2015</a:t>
            </a:r>
            <a:endParaRPr lang="es-ES" dirty="0">
              <a:solidFill>
                <a:srgbClr val="002060"/>
              </a:solidFill>
            </a:endParaRPr>
          </a:p>
        </p:txBody>
      </p:sp>
      <p:sp>
        <p:nvSpPr>
          <p:cNvPr id="6" name="5 CuadroTexto"/>
          <p:cNvSpPr txBox="1"/>
          <p:nvPr/>
        </p:nvSpPr>
        <p:spPr>
          <a:xfrm>
            <a:off x="142844" y="1071552"/>
            <a:ext cx="5072066" cy="1785104"/>
          </a:xfrm>
          <a:prstGeom prst="rect">
            <a:avLst/>
          </a:prstGeom>
          <a:noFill/>
        </p:spPr>
        <p:txBody>
          <a:bodyPr wrap="square" rtlCol="0">
            <a:spAutoFit/>
          </a:bodyPr>
          <a:lstStyle/>
          <a:p>
            <a:pPr>
              <a:spcAft>
                <a:spcPts val="600"/>
              </a:spcAft>
            </a:pPr>
            <a:r>
              <a:rPr lang="es-ES" sz="2000" dirty="0" smtClean="0">
                <a:solidFill>
                  <a:srgbClr val="002060"/>
                </a:solidFill>
              </a:rPr>
              <a:t>Proyectos:</a:t>
            </a:r>
          </a:p>
          <a:p>
            <a:pPr lvl="2">
              <a:lnSpc>
                <a:spcPct val="150000"/>
              </a:lnSpc>
              <a:spcAft>
                <a:spcPts val="300"/>
              </a:spcAft>
              <a:buFont typeface="Arial" pitchFamily="34" charset="0"/>
              <a:buChar char="•"/>
            </a:pPr>
            <a:r>
              <a:rPr lang="es-ES" sz="2000" dirty="0" smtClean="0">
                <a:solidFill>
                  <a:srgbClr val="002060"/>
                </a:solidFill>
              </a:rPr>
              <a:t> Plataforma de Comunicación.</a:t>
            </a:r>
          </a:p>
          <a:p>
            <a:pPr lvl="2">
              <a:lnSpc>
                <a:spcPct val="150000"/>
              </a:lnSpc>
              <a:spcAft>
                <a:spcPts val="300"/>
              </a:spcAft>
              <a:buFont typeface="Arial" pitchFamily="34" charset="0"/>
              <a:buChar char="•"/>
            </a:pPr>
            <a:r>
              <a:rPr lang="es-ES" sz="2000" dirty="0" smtClean="0">
                <a:solidFill>
                  <a:srgbClr val="002060"/>
                </a:solidFill>
              </a:rPr>
              <a:t> Skills de emprendimiento</a:t>
            </a:r>
          </a:p>
          <a:p>
            <a:pPr lvl="2">
              <a:spcAft>
                <a:spcPts val="300"/>
              </a:spcAft>
              <a:buFont typeface="Arial" pitchFamily="34" charset="0"/>
              <a:buChar char="•"/>
            </a:pPr>
            <a:r>
              <a:rPr lang="es-ES" sz="2000" dirty="0" smtClean="0">
                <a:solidFill>
                  <a:srgbClr val="002060"/>
                </a:solidFill>
              </a:rPr>
              <a:t> Nueva estructura territorial.</a:t>
            </a:r>
          </a:p>
        </p:txBody>
      </p:sp>
      <p:sp>
        <p:nvSpPr>
          <p:cNvPr id="7" name="6 CuadroTexto"/>
          <p:cNvSpPr txBox="1"/>
          <p:nvPr/>
        </p:nvSpPr>
        <p:spPr>
          <a:xfrm>
            <a:off x="142844" y="3143254"/>
            <a:ext cx="5072066" cy="1092607"/>
          </a:xfrm>
          <a:prstGeom prst="rect">
            <a:avLst/>
          </a:prstGeom>
          <a:noFill/>
        </p:spPr>
        <p:txBody>
          <a:bodyPr wrap="square" rtlCol="0">
            <a:spAutoFit/>
          </a:bodyPr>
          <a:lstStyle/>
          <a:p>
            <a:pPr>
              <a:spcAft>
                <a:spcPts val="600"/>
              </a:spcAft>
            </a:pPr>
            <a:r>
              <a:rPr lang="es-ES" sz="2000" dirty="0" smtClean="0">
                <a:solidFill>
                  <a:srgbClr val="002060"/>
                </a:solidFill>
              </a:rPr>
              <a:t>Propuestas:</a:t>
            </a:r>
          </a:p>
          <a:p>
            <a:pPr lvl="2">
              <a:spcAft>
                <a:spcPts val="600"/>
              </a:spcAft>
              <a:buFont typeface="Arial" pitchFamily="34" charset="0"/>
              <a:buChar char="•"/>
            </a:pPr>
            <a:r>
              <a:rPr lang="es-ES" sz="2000" dirty="0" smtClean="0">
                <a:solidFill>
                  <a:srgbClr val="002060"/>
                </a:solidFill>
              </a:rPr>
              <a:t> Documento con 31 propuestas para el impulso de la FP</a:t>
            </a:r>
          </a:p>
        </p:txBody>
      </p:sp>
      <p:pic>
        <p:nvPicPr>
          <p:cNvPr id="8" name="7 Imagen" descr="cartel.jpg"/>
          <p:cNvPicPr>
            <a:picLocks noChangeAspect="1"/>
          </p:cNvPicPr>
          <p:nvPr/>
        </p:nvPicPr>
        <p:blipFill>
          <a:blip r:embed="rId3" cstate="print"/>
          <a:stretch>
            <a:fillRect/>
          </a:stretch>
        </p:blipFill>
        <p:spPr>
          <a:xfrm>
            <a:off x="5486718" y="0"/>
            <a:ext cx="3657282" cy="514350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descr="fpempresa.jpg"/>
          <p:cNvPicPr>
            <a:picLocks noChangeAspect="1"/>
          </p:cNvPicPr>
          <p:nvPr/>
        </p:nvPicPr>
        <p:blipFill>
          <a:blip r:embed="rId2" cstate="print"/>
          <a:stretch>
            <a:fillRect/>
          </a:stretch>
        </p:blipFill>
        <p:spPr>
          <a:xfrm>
            <a:off x="0" y="4470159"/>
            <a:ext cx="9144000" cy="693879"/>
          </a:xfrm>
          <a:prstGeom prst="rect">
            <a:avLst/>
          </a:prstGeom>
        </p:spPr>
      </p:pic>
      <p:sp>
        <p:nvSpPr>
          <p:cNvPr id="6" name="5 CuadroTexto"/>
          <p:cNvSpPr txBox="1"/>
          <p:nvPr/>
        </p:nvSpPr>
        <p:spPr>
          <a:xfrm>
            <a:off x="714348" y="1363514"/>
            <a:ext cx="7643866" cy="2785378"/>
          </a:xfrm>
          <a:prstGeom prst="rect">
            <a:avLst/>
          </a:prstGeom>
          <a:noFill/>
        </p:spPr>
        <p:txBody>
          <a:bodyPr wrap="square" rtlCol="0">
            <a:spAutoFit/>
          </a:bodyPr>
          <a:lstStyle/>
          <a:p>
            <a:pPr algn="just">
              <a:spcAft>
                <a:spcPts val="600"/>
              </a:spcAft>
            </a:pPr>
            <a:r>
              <a:rPr lang="es-ES" sz="2000" dirty="0" smtClean="0">
                <a:solidFill>
                  <a:srgbClr val="002060"/>
                </a:solidFill>
              </a:rPr>
              <a:t>Plataforma </a:t>
            </a:r>
            <a:r>
              <a:rPr lang="es-ES" sz="2000" dirty="0" err="1" smtClean="0">
                <a:solidFill>
                  <a:srgbClr val="002060"/>
                </a:solidFill>
              </a:rPr>
              <a:t>Moodle</a:t>
            </a:r>
            <a:r>
              <a:rPr lang="es-ES" sz="2000" dirty="0" smtClean="0">
                <a:solidFill>
                  <a:srgbClr val="002060"/>
                </a:solidFill>
              </a:rPr>
              <a:t> de la Asociación:</a:t>
            </a:r>
          </a:p>
          <a:p>
            <a:pPr lvl="2" algn="just">
              <a:spcAft>
                <a:spcPts val="300"/>
              </a:spcAft>
              <a:buFont typeface="Wingdings" pitchFamily="2" charset="2"/>
              <a:buChar char="ü"/>
            </a:pPr>
            <a:r>
              <a:rPr lang="es-ES" sz="2000" dirty="0" smtClean="0">
                <a:solidFill>
                  <a:srgbClr val="002060"/>
                </a:solidFill>
              </a:rPr>
              <a:t> Comunicación vertical, rápida y segura entre la junta directiva y los centros asociados.</a:t>
            </a:r>
          </a:p>
          <a:p>
            <a:pPr lvl="2" algn="just">
              <a:spcAft>
                <a:spcPts val="300"/>
              </a:spcAft>
              <a:buFont typeface="Wingdings" pitchFamily="2" charset="2"/>
              <a:buChar char="ü"/>
            </a:pPr>
            <a:endParaRPr lang="es-ES" sz="1000" dirty="0" smtClean="0">
              <a:solidFill>
                <a:srgbClr val="002060"/>
              </a:solidFill>
            </a:endParaRPr>
          </a:p>
          <a:p>
            <a:pPr lvl="2" algn="just">
              <a:spcAft>
                <a:spcPts val="300"/>
              </a:spcAft>
              <a:buFont typeface="Wingdings" pitchFamily="2" charset="2"/>
              <a:buChar char="ü"/>
            </a:pPr>
            <a:r>
              <a:rPr lang="es-ES" sz="2000" dirty="0" smtClean="0">
                <a:solidFill>
                  <a:srgbClr val="002060"/>
                </a:solidFill>
              </a:rPr>
              <a:t> Comunicación horizontal entre los diferentes miembros de la Asociación.</a:t>
            </a:r>
          </a:p>
          <a:p>
            <a:pPr lvl="2" algn="just">
              <a:spcAft>
                <a:spcPts val="300"/>
              </a:spcAft>
              <a:buFont typeface="Wingdings" pitchFamily="2" charset="2"/>
              <a:buChar char="ü"/>
            </a:pPr>
            <a:endParaRPr lang="es-ES" sz="1000" dirty="0" smtClean="0">
              <a:solidFill>
                <a:srgbClr val="002060"/>
              </a:solidFill>
            </a:endParaRPr>
          </a:p>
          <a:p>
            <a:pPr lvl="2" algn="just">
              <a:spcAft>
                <a:spcPts val="300"/>
              </a:spcAft>
              <a:buFont typeface="Wingdings" pitchFamily="2" charset="2"/>
              <a:buChar char="ü"/>
            </a:pPr>
            <a:r>
              <a:rPr lang="es-ES" sz="2000" dirty="0" smtClean="0">
                <a:solidFill>
                  <a:srgbClr val="002060"/>
                </a:solidFill>
              </a:rPr>
              <a:t> Plataforma de visualización y convocatoria de acciones y eventos que convoque cualquier miembro de la Asociación.</a:t>
            </a:r>
          </a:p>
        </p:txBody>
      </p:sp>
      <p:sp>
        <p:nvSpPr>
          <p:cNvPr id="9" name="8 CuadroTexto"/>
          <p:cNvSpPr txBox="1"/>
          <p:nvPr/>
        </p:nvSpPr>
        <p:spPr>
          <a:xfrm>
            <a:off x="1142976" y="571486"/>
            <a:ext cx="4071966" cy="338554"/>
          </a:xfrm>
          <a:prstGeom prst="rect">
            <a:avLst/>
          </a:prstGeom>
        </p:spPr>
        <p:style>
          <a:lnRef idx="0">
            <a:schemeClr val="accent1"/>
          </a:lnRef>
          <a:fillRef idx="3">
            <a:schemeClr val="accent1"/>
          </a:fillRef>
          <a:effectRef idx="3">
            <a:schemeClr val="accent1"/>
          </a:effectRef>
          <a:fontRef idx="minor">
            <a:schemeClr val="lt1"/>
          </a:fontRef>
        </p:style>
        <p:txBody>
          <a:bodyPr wrap="square" tIns="0" bIns="0" rtlCol="0">
            <a:spAutoFit/>
          </a:bodyPr>
          <a:lstStyle/>
          <a:p>
            <a:pPr algn="ctr"/>
            <a:r>
              <a:rPr lang="es-ES" sz="2200" dirty="0" smtClean="0">
                <a:solidFill>
                  <a:schemeClr val="bg1"/>
                </a:solidFill>
              </a:rPr>
              <a:t>Plataforma de Comunicación</a:t>
            </a:r>
            <a:endParaRPr lang="es-ES" sz="2200" dirty="0">
              <a:solidFill>
                <a:schemeClr val="bg1"/>
              </a:solidFill>
            </a:endParaRPr>
          </a:p>
        </p:txBody>
      </p:sp>
      <p:pic>
        <p:nvPicPr>
          <p:cNvPr id="10" name="Picture 2" descr="http://dexpierta.com/wp-content/uploads/2014/05/comunicaci%C3%B3n1.jpg"/>
          <p:cNvPicPr>
            <a:picLocks noChangeAspect="1" noChangeArrowheads="1"/>
          </p:cNvPicPr>
          <p:nvPr/>
        </p:nvPicPr>
        <p:blipFill>
          <a:blip r:embed="rId3" cstate="print"/>
          <a:srcRect/>
          <a:stretch>
            <a:fillRect/>
          </a:stretch>
        </p:blipFill>
        <p:spPr bwMode="auto">
          <a:xfrm>
            <a:off x="6786578" y="0"/>
            <a:ext cx="2357422" cy="1657261"/>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descr="fpempresa.jpg"/>
          <p:cNvPicPr>
            <a:picLocks noChangeAspect="1"/>
          </p:cNvPicPr>
          <p:nvPr/>
        </p:nvPicPr>
        <p:blipFill>
          <a:blip r:embed="rId2" cstate="print"/>
          <a:stretch>
            <a:fillRect/>
          </a:stretch>
        </p:blipFill>
        <p:spPr>
          <a:xfrm>
            <a:off x="0" y="4470159"/>
            <a:ext cx="9144000" cy="693879"/>
          </a:xfrm>
          <a:prstGeom prst="rect">
            <a:avLst/>
          </a:prstGeom>
        </p:spPr>
      </p:pic>
      <p:sp>
        <p:nvSpPr>
          <p:cNvPr id="6" name="5 CuadroTexto"/>
          <p:cNvSpPr txBox="1"/>
          <p:nvPr/>
        </p:nvSpPr>
        <p:spPr>
          <a:xfrm>
            <a:off x="1500166" y="1285866"/>
            <a:ext cx="7429552" cy="2800767"/>
          </a:xfrm>
          <a:prstGeom prst="rect">
            <a:avLst/>
          </a:prstGeom>
          <a:noFill/>
        </p:spPr>
        <p:txBody>
          <a:bodyPr wrap="square" rtlCol="0">
            <a:spAutoFit/>
          </a:bodyPr>
          <a:lstStyle/>
          <a:p>
            <a:pPr algn="just">
              <a:spcAft>
                <a:spcPts val="600"/>
              </a:spcAft>
            </a:pPr>
            <a:r>
              <a:rPr lang="es-ES" sz="2000" dirty="0" smtClean="0">
                <a:solidFill>
                  <a:srgbClr val="002060"/>
                </a:solidFill>
              </a:rPr>
              <a:t>Convocatoria nacional con dos tipos de premios:</a:t>
            </a:r>
          </a:p>
          <a:p>
            <a:pPr lvl="2" algn="just">
              <a:spcAft>
                <a:spcPts val="300"/>
              </a:spcAft>
              <a:buFont typeface="Wingdings" pitchFamily="2" charset="2"/>
              <a:buChar char="ü"/>
            </a:pPr>
            <a:r>
              <a:rPr lang="es-ES" dirty="0" smtClean="0">
                <a:solidFill>
                  <a:srgbClr val="002060"/>
                </a:solidFill>
              </a:rPr>
              <a:t> Proyectos de empresa elaborados por </a:t>
            </a:r>
            <a:r>
              <a:rPr lang="es-ES" b="1" dirty="0" smtClean="0">
                <a:solidFill>
                  <a:srgbClr val="002060"/>
                </a:solidFill>
              </a:rPr>
              <a:t>alumnos</a:t>
            </a:r>
            <a:r>
              <a:rPr lang="es-ES" dirty="0" smtClean="0">
                <a:solidFill>
                  <a:srgbClr val="002060"/>
                </a:solidFill>
              </a:rPr>
              <a:t> con dos categorías:</a:t>
            </a:r>
          </a:p>
          <a:p>
            <a:pPr lvl="3" algn="just">
              <a:spcAft>
                <a:spcPts val="300"/>
              </a:spcAft>
              <a:buFont typeface="Wingdings" pitchFamily="2" charset="2"/>
              <a:buChar char="Ø"/>
            </a:pPr>
            <a:r>
              <a:rPr lang="es-ES" dirty="0" smtClean="0">
                <a:solidFill>
                  <a:srgbClr val="002060"/>
                </a:solidFill>
              </a:rPr>
              <a:t> Base tecnológica </a:t>
            </a:r>
          </a:p>
          <a:p>
            <a:pPr lvl="3" algn="just">
              <a:spcAft>
                <a:spcPts val="300"/>
              </a:spcAft>
              <a:buFont typeface="Wingdings" pitchFamily="2" charset="2"/>
              <a:buChar char="Ø"/>
            </a:pPr>
            <a:r>
              <a:rPr lang="es-ES" dirty="0" smtClean="0">
                <a:solidFill>
                  <a:srgbClr val="002060"/>
                </a:solidFill>
              </a:rPr>
              <a:t> Base tradicional.</a:t>
            </a:r>
          </a:p>
          <a:p>
            <a:pPr lvl="2" algn="just">
              <a:spcAft>
                <a:spcPts val="300"/>
              </a:spcAft>
              <a:buFont typeface="Wingdings" pitchFamily="2" charset="2"/>
              <a:buChar char="ü"/>
            </a:pPr>
            <a:endParaRPr lang="es-ES" sz="1000" dirty="0" smtClean="0">
              <a:solidFill>
                <a:srgbClr val="002060"/>
              </a:solidFill>
            </a:endParaRPr>
          </a:p>
          <a:p>
            <a:pPr lvl="2" algn="just">
              <a:spcAft>
                <a:spcPts val="300"/>
              </a:spcAft>
              <a:buFont typeface="Wingdings" pitchFamily="2" charset="2"/>
              <a:buChar char="ü"/>
            </a:pPr>
            <a:r>
              <a:rPr lang="es-ES" dirty="0" smtClean="0">
                <a:solidFill>
                  <a:srgbClr val="002060"/>
                </a:solidFill>
              </a:rPr>
              <a:t> Proyectos de innovación educativa para </a:t>
            </a:r>
            <a:r>
              <a:rPr lang="es-ES" b="1" dirty="0" smtClean="0">
                <a:solidFill>
                  <a:srgbClr val="002060"/>
                </a:solidFill>
              </a:rPr>
              <a:t>centros</a:t>
            </a:r>
            <a:r>
              <a:rPr lang="es-ES" dirty="0" smtClean="0">
                <a:solidFill>
                  <a:srgbClr val="002060"/>
                </a:solidFill>
              </a:rPr>
              <a:t> sobre proyectos:</a:t>
            </a:r>
          </a:p>
          <a:p>
            <a:pPr lvl="3" algn="just">
              <a:spcAft>
                <a:spcPts val="300"/>
              </a:spcAft>
              <a:buFont typeface="Wingdings" pitchFamily="2" charset="2"/>
              <a:buChar char="Ø"/>
            </a:pPr>
            <a:r>
              <a:rPr lang="es-ES" dirty="0" smtClean="0">
                <a:solidFill>
                  <a:srgbClr val="002060"/>
                </a:solidFill>
              </a:rPr>
              <a:t> Viveros, incubadoras de empresas…</a:t>
            </a:r>
          </a:p>
          <a:p>
            <a:pPr lvl="3" algn="just">
              <a:spcAft>
                <a:spcPts val="300"/>
              </a:spcAft>
              <a:buFont typeface="Wingdings" pitchFamily="2" charset="2"/>
              <a:buChar char="Ø"/>
            </a:pPr>
            <a:r>
              <a:rPr lang="es-ES" dirty="0" smtClean="0">
                <a:solidFill>
                  <a:srgbClr val="002060"/>
                </a:solidFill>
              </a:rPr>
              <a:t> Plataformas o proyectos que favorezcan el emprendimiento.</a:t>
            </a:r>
            <a:endParaRPr lang="es-ES" dirty="0"/>
          </a:p>
        </p:txBody>
      </p:sp>
      <p:sp>
        <p:nvSpPr>
          <p:cNvPr id="9" name="8 CuadroTexto"/>
          <p:cNvSpPr txBox="1"/>
          <p:nvPr/>
        </p:nvSpPr>
        <p:spPr>
          <a:xfrm>
            <a:off x="1142976" y="571486"/>
            <a:ext cx="4071966" cy="338554"/>
          </a:xfrm>
          <a:prstGeom prst="rect">
            <a:avLst/>
          </a:prstGeom>
        </p:spPr>
        <p:style>
          <a:lnRef idx="0">
            <a:schemeClr val="accent1"/>
          </a:lnRef>
          <a:fillRef idx="3">
            <a:schemeClr val="accent1"/>
          </a:fillRef>
          <a:effectRef idx="3">
            <a:schemeClr val="accent1"/>
          </a:effectRef>
          <a:fontRef idx="minor">
            <a:schemeClr val="lt1"/>
          </a:fontRef>
        </p:style>
        <p:txBody>
          <a:bodyPr wrap="square" tIns="0" bIns="0" rtlCol="0">
            <a:spAutoFit/>
          </a:bodyPr>
          <a:lstStyle/>
          <a:p>
            <a:pPr algn="ctr"/>
            <a:r>
              <a:rPr lang="es-ES" sz="2200" dirty="0" smtClean="0">
                <a:solidFill>
                  <a:schemeClr val="bg1"/>
                </a:solidFill>
              </a:rPr>
              <a:t>Skills de emprendimiento</a:t>
            </a:r>
            <a:endParaRPr lang="es-ES" sz="2200" dirty="0">
              <a:solidFill>
                <a:schemeClr val="bg1"/>
              </a:solidFill>
            </a:endParaRPr>
          </a:p>
        </p:txBody>
      </p:sp>
      <p:pic>
        <p:nvPicPr>
          <p:cNvPr id="40962" name="Picture 2" descr="http://www.cartagena.es/archivos/138-104578-IMP_FOTO/espiritu_emprendedor_1.jpg"/>
          <p:cNvPicPr>
            <a:picLocks noChangeAspect="1" noChangeArrowheads="1"/>
          </p:cNvPicPr>
          <p:nvPr/>
        </p:nvPicPr>
        <p:blipFill>
          <a:blip r:embed="rId3" cstate="print"/>
          <a:srcRect/>
          <a:stretch>
            <a:fillRect/>
          </a:stretch>
        </p:blipFill>
        <p:spPr bwMode="auto">
          <a:xfrm>
            <a:off x="0" y="2285998"/>
            <a:ext cx="2150006" cy="2036143"/>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descr="fpempresa.jpg"/>
          <p:cNvPicPr>
            <a:picLocks noChangeAspect="1"/>
          </p:cNvPicPr>
          <p:nvPr/>
        </p:nvPicPr>
        <p:blipFill>
          <a:blip r:embed="rId2" cstate="print"/>
          <a:stretch>
            <a:fillRect/>
          </a:stretch>
        </p:blipFill>
        <p:spPr>
          <a:xfrm>
            <a:off x="0" y="4470159"/>
            <a:ext cx="9144000" cy="693879"/>
          </a:xfrm>
          <a:prstGeom prst="rect">
            <a:avLst/>
          </a:prstGeom>
        </p:spPr>
      </p:pic>
      <p:sp>
        <p:nvSpPr>
          <p:cNvPr id="6" name="5 CuadroTexto"/>
          <p:cNvSpPr txBox="1"/>
          <p:nvPr/>
        </p:nvSpPr>
        <p:spPr>
          <a:xfrm>
            <a:off x="1000100" y="1214428"/>
            <a:ext cx="7643866" cy="3208571"/>
          </a:xfrm>
          <a:prstGeom prst="rect">
            <a:avLst/>
          </a:prstGeom>
          <a:noFill/>
        </p:spPr>
        <p:txBody>
          <a:bodyPr wrap="square" rtlCol="0">
            <a:spAutoFit/>
          </a:bodyPr>
          <a:lstStyle/>
          <a:p>
            <a:pPr algn="just">
              <a:spcAft>
                <a:spcPts val="600"/>
              </a:spcAft>
            </a:pPr>
            <a:r>
              <a:rPr lang="es-ES" sz="2000" dirty="0" smtClean="0">
                <a:solidFill>
                  <a:srgbClr val="002060"/>
                </a:solidFill>
              </a:rPr>
              <a:t>Documento de propuestas en torno a 8 campos de actuación:</a:t>
            </a:r>
          </a:p>
          <a:p>
            <a:pPr lvl="2" algn="just">
              <a:spcAft>
                <a:spcPts val="300"/>
              </a:spcAft>
              <a:buFont typeface="Wingdings" pitchFamily="2" charset="2"/>
              <a:buChar char="ü"/>
            </a:pPr>
            <a:r>
              <a:rPr lang="es-ES" sz="2000" dirty="0" smtClean="0">
                <a:solidFill>
                  <a:srgbClr val="002060"/>
                </a:solidFill>
              </a:rPr>
              <a:t> Proyecto de futuro.</a:t>
            </a:r>
          </a:p>
          <a:p>
            <a:pPr lvl="2" algn="just">
              <a:spcAft>
                <a:spcPts val="300"/>
              </a:spcAft>
              <a:buFont typeface="Wingdings" pitchFamily="2" charset="2"/>
              <a:buChar char="ü"/>
            </a:pPr>
            <a:r>
              <a:rPr lang="es-ES" sz="2000" dirty="0" smtClean="0">
                <a:solidFill>
                  <a:srgbClr val="002060"/>
                </a:solidFill>
              </a:rPr>
              <a:t> Estructura Administrativa.</a:t>
            </a:r>
          </a:p>
          <a:p>
            <a:pPr lvl="2" algn="just">
              <a:spcAft>
                <a:spcPts val="300"/>
              </a:spcAft>
              <a:buFont typeface="Wingdings" pitchFamily="2" charset="2"/>
              <a:buChar char="ü"/>
            </a:pPr>
            <a:r>
              <a:rPr lang="es-ES" sz="2000" dirty="0" smtClean="0">
                <a:solidFill>
                  <a:srgbClr val="002060"/>
                </a:solidFill>
              </a:rPr>
              <a:t> Modelo Organizativo.</a:t>
            </a:r>
          </a:p>
          <a:p>
            <a:pPr lvl="2" algn="just">
              <a:spcAft>
                <a:spcPts val="300"/>
              </a:spcAft>
              <a:buFont typeface="Wingdings" pitchFamily="2" charset="2"/>
              <a:buChar char="ü"/>
            </a:pPr>
            <a:r>
              <a:rPr lang="es-ES" sz="2000" dirty="0" smtClean="0">
                <a:solidFill>
                  <a:srgbClr val="002060"/>
                </a:solidFill>
              </a:rPr>
              <a:t> Profesorado.</a:t>
            </a:r>
          </a:p>
          <a:p>
            <a:pPr lvl="2" algn="just">
              <a:spcAft>
                <a:spcPts val="300"/>
              </a:spcAft>
              <a:buFont typeface="Wingdings" pitchFamily="2" charset="2"/>
              <a:buChar char="ü"/>
            </a:pPr>
            <a:r>
              <a:rPr lang="es-ES" sz="2000" dirty="0" smtClean="0">
                <a:solidFill>
                  <a:srgbClr val="002060"/>
                </a:solidFill>
              </a:rPr>
              <a:t> Autonomía de Gestión.</a:t>
            </a:r>
          </a:p>
          <a:p>
            <a:pPr lvl="2" algn="just">
              <a:spcAft>
                <a:spcPts val="300"/>
              </a:spcAft>
              <a:buFont typeface="Wingdings" pitchFamily="2" charset="2"/>
              <a:buChar char="ü"/>
            </a:pPr>
            <a:r>
              <a:rPr lang="es-ES" sz="2000" dirty="0" smtClean="0">
                <a:solidFill>
                  <a:srgbClr val="002060"/>
                </a:solidFill>
              </a:rPr>
              <a:t> Modelo Educativo.</a:t>
            </a:r>
          </a:p>
          <a:p>
            <a:pPr lvl="2" algn="just">
              <a:spcAft>
                <a:spcPts val="300"/>
              </a:spcAft>
              <a:buFont typeface="Wingdings" pitchFamily="2" charset="2"/>
              <a:buChar char="ü"/>
            </a:pPr>
            <a:r>
              <a:rPr lang="es-ES" sz="2000" dirty="0" smtClean="0">
                <a:solidFill>
                  <a:srgbClr val="002060"/>
                </a:solidFill>
              </a:rPr>
              <a:t> FP Dual</a:t>
            </a:r>
          </a:p>
          <a:p>
            <a:pPr lvl="2" algn="just">
              <a:spcAft>
                <a:spcPts val="300"/>
              </a:spcAft>
              <a:buFont typeface="Wingdings" pitchFamily="2" charset="2"/>
              <a:buChar char="ü"/>
            </a:pPr>
            <a:r>
              <a:rPr lang="es-ES" sz="2000" dirty="0" smtClean="0">
                <a:solidFill>
                  <a:srgbClr val="002060"/>
                </a:solidFill>
              </a:rPr>
              <a:t> Servicio de Orientación</a:t>
            </a:r>
          </a:p>
        </p:txBody>
      </p:sp>
      <p:sp>
        <p:nvSpPr>
          <p:cNvPr id="9" name="8 CuadroTexto"/>
          <p:cNvSpPr txBox="1"/>
          <p:nvPr/>
        </p:nvSpPr>
        <p:spPr>
          <a:xfrm>
            <a:off x="1142976" y="571486"/>
            <a:ext cx="4071966" cy="338554"/>
          </a:xfrm>
          <a:prstGeom prst="rect">
            <a:avLst/>
          </a:prstGeom>
        </p:spPr>
        <p:style>
          <a:lnRef idx="0">
            <a:schemeClr val="accent1"/>
          </a:lnRef>
          <a:fillRef idx="3">
            <a:schemeClr val="accent1"/>
          </a:fillRef>
          <a:effectRef idx="3">
            <a:schemeClr val="accent1"/>
          </a:effectRef>
          <a:fontRef idx="minor">
            <a:schemeClr val="lt1"/>
          </a:fontRef>
        </p:style>
        <p:txBody>
          <a:bodyPr wrap="square" tIns="0" bIns="0" rtlCol="0">
            <a:spAutoFit/>
          </a:bodyPr>
          <a:lstStyle/>
          <a:p>
            <a:pPr algn="ctr"/>
            <a:r>
              <a:rPr lang="es-ES" sz="2200" dirty="0" smtClean="0">
                <a:solidFill>
                  <a:schemeClr val="bg1"/>
                </a:solidFill>
              </a:rPr>
              <a:t>Propuestas </a:t>
            </a:r>
            <a:endParaRPr lang="es-ES" sz="2200" dirty="0">
              <a:solidFill>
                <a:schemeClr val="bg1"/>
              </a:solidFill>
            </a:endParaRPr>
          </a:p>
        </p:txBody>
      </p:sp>
      <p:pic>
        <p:nvPicPr>
          <p:cNvPr id="1026" name="Picture 2" descr="http://www.atletismesilla.es/wp-content/uploads/2011/05/prensa-escrita.jpg"/>
          <p:cNvPicPr>
            <a:picLocks noChangeAspect="1" noChangeArrowheads="1"/>
          </p:cNvPicPr>
          <p:nvPr/>
        </p:nvPicPr>
        <p:blipFill>
          <a:blip r:embed="rId3" cstate="print"/>
          <a:srcRect/>
          <a:stretch>
            <a:fillRect/>
          </a:stretch>
        </p:blipFill>
        <p:spPr bwMode="auto">
          <a:xfrm>
            <a:off x="6643702" y="1774026"/>
            <a:ext cx="2428860" cy="2631265"/>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5 Imagen" descr="fpempresa.jpg"/>
          <p:cNvPicPr>
            <a:picLocks noChangeAspect="1"/>
          </p:cNvPicPr>
          <p:nvPr/>
        </p:nvPicPr>
        <p:blipFill>
          <a:blip r:embed="rId2" cstate="print"/>
          <a:stretch>
            <a:fillRect/>
          </a:stretch>
        </p:blipFill>
        <p:spPr>
          <a:xfrm>
            <a:off x="1571604" y="4568880"/>
            <a:ext cx="7572396" cy="574620"/>
          </a:xfrm>
          <a:prstGeom prst="rect">
            <a:avLst/>
          </a:prstGeom>
        </p:spPr>
      </p:pic>
      <p:pic>
        <p:nvPicPr>
          <p:cNvPr id="4" name="3 Imagen" descr="fpempresa.jpg"/>
          <p:cNvPicPr>
            <a:picLocks noChangeAspect="1"/>
          </p:cNvPicPr>
          <p:nvPr/>
        </p:nvPicPr>
        <p:blipFill>
          <a:blip r:embed="rId2" cstate="print"/>
          <a:stretch>
            <a:fillRect/>
          </a:stretch>
        </p:blipFill>
        <p:spPr>
          <a:xfrm>
            <a:off x="0" y="4568880"/>
            <a:ext cx="7572396" cy="574620"/>
          </a:xfrm>
          <a:prstGeom prst="rect">
            <a:avLst/>
          </a:prstGeom>
        </p:spPr>
      </p:pic>
      <p:sp>
        <p:nvSpPr>
          <p:cNvPr id="9" name="8 CuadroTexto"/>
          <p:cNvSpPr txBox="1"/>
          <p:nvPr/>
        </p:nvSpPr>
        <p:spPr>
          <a:xfrm>
            <a:off x="0" y="0"/>
            <a:ext cx="1928826" cy="246221"/>
          </a:xfrm>
          <a:prstGeom prst="rect">
            <a:avLst/>
          </a:prstGeom>
          <a:noFill/>
        </p:spPr>
        <p:txBody>
          <a:bodyPr wrap="square" rtlCol="0">
            <a:spAutoFit/>
          </a:bodyPr>
          <a:lstStyle/>
          <a:p>
            <a:pPr algn="ctr"/>
            <a:r>
              <a:rPr lang="es-ES" sz="1000" dirty="0" smtClean="0">
                <a:solidFill>
                  <a:srgbClr val="002060"/>
                </a:solidFill>
              </a:rPr>
              <a:t>PROPUESTAS PARA UN IMPULSO</a:t>
            </a:r>
            <a:endParaRPr lang="es-ES" sz="1000" dirty="0">
              <a:solidFill>
                <a:srgbClr val="002060"/>
              </a:solidFill>
            </a:endParaRPr>
          </a:p>
        </p:txBody>
      </p:sp>
      <p:cxnSp>
        <p:nvCxnSpPr>
          <p:cNvPr id="11" name="10 Conector recto"/>
          <p:cNvCxnSpPr/>
          <p:nvPr/>
        </p:nvCxnSpPr>
        <p:spPr>
          <a:xfrm rot="10800000" flipH="1" flipV="1">
            <a:off x="57356" y="214295"/>
            <a:ext cx="1800000" cy="0"/>
          </a:xfrm>
          <a:prstGeom prst="line">
            <a:avLst/>
          </a:prstGeom>
        </p:spPr>
        <p:style>
          <a:lnRef idx="2">
            <a:schemeClr val="accent2"/>
          </a:lnRef>
          <a:fillRef idx="0">
            <a:schemeClr val="accent2"/>
          </a:fillRef>
          <a:effectRef idx="1">
            <a:schemeClr val="accent2"/>
          </a:effectRef>
          <a:fontRef idx="minor">
            <a:schemeClr val="tx1"/>
          </a:fontRef>
        </p:style>
      </p:cxnSp>
      <p:sp>
        <p:nvSpPr>
          <p:cNvPr id="7" name="6 CuadroTexto"/>
          <p:cNvSpPr txBox="1"/>
          <p:nvPr/>
        </p:nvSpPr>
        <p:spPr>
          <a:xfrm>
            <a:off x="642910" y="1123787"/>
            <a:ext cx="8286808" cy="3508653"/>
          </a:xfrm>
          <a:prstGeom prst="rect">
            <a:avLst/>
          </a:prstGeom>
          <a:noFill/>
        </p:spPr>
        <p:txBody>
          <a:bodyPr wrap="square" rtlCol="0">
            <a:spAutoFit/>
          </a:bodyPr>
          <a:lstStyle/>
          <a:p>
            <a:pPr marL="400050" indent="-400050" algn="just">
              <a:spcAft>
                <a:spcPts val="1200"/>
              </a:spcAft>
              <a:buFont typeface="+mj-lt"/>
              <a:buAutoNum type="arabicPeriod"/>
            </a:pPr>
            <a:r>
              <a:rPr lang="es-ES" sz="1600" dirty="0" smtClean="0">
                <a:solidFill>
                  <a:srgbClr val="002060"/>
                </a:solidFill>
              </a:rPr>
              <a:t>La educación necesita de la planificación a largo plazo para garantizar un clima imprescindible de estabilidad y ello solo es posible con un </a:t>
            </a:r>
            <a:r>
              <a:rPr lang="es-ES" sz="1600" b="1" u="sng" dirty="0" smtClean="0">
                <a:solidFill>
                  <a:srgbClr val="002060"/>
                </a:solidFill>
              </a:rPr>
              <a:t>proyecto educativo de consenso </a:t>
            </a:r>
            <a:r>
              <a:rPr lang="es-ES" sz="1600" dirty="0" smtClean="0">
                <a:solidFill>
                  <a:srgbClr val="002060"/>
                </a:solidFill>
              </a:rPr>
              <a:t>que asegure la </a:t>
            </a:r>
            <a:r>
              <a:rPr lang="es-ES" sz="1600" b="1" u="sng" dirty="0" smtClean="0">
                <a:solidFill>
                  <a:srgbClr val="002060"/>
                </a:solidFill>
              </a:rPr>
              <a:t>supervivencia del sistema a largo plazo</a:t>
            </a:r>
            <a:r>
              <a:rPr lang="es-ES" sz="1600" dirty="0" smtClean="0">
                <a:solidFill>
                  <a:srgbClr val="002060"/>
                </a:solidFill>
              </a:rPr>
              <a:t> por encima de las coyunturas políticas.</a:t>
            </a:r>
          </a:p>
          <a:p>
            <a:pPr marL="400050" indent="-400050" algn="just">
              <a:spcAft>
                <a:spcPts val="1200"/>
              </a:spcAft>
              <a:buFont typeface="+mj-lt"/>
              <a:buAutoNum type="arabicPeriod"/>
            </a:pPr>
            <a:r>
              <a:rPr lang="es-ES" sz="1600" dirty="0" smtClean="0">
                <a:solidFill>
                  <a:srgbClr val="002060"/>
                </a:solidFill>
              </a:rPr>
              <a:t>Se deben establecer mecanismos para fomentar </a:t>
            </a:r>
            <a:r>
              <a:rPr lang="es-ES" sz="1600" b="1" u="sng" dirty="0" smtClean="0">
                <a:solidFill>
                  <a:srgbClr val="002060"/>
                </a:solidFill>
              </a:rPr>
              <a:t>un mejor reparto de género </a:t>
            </a:r>
            <a:r>
              <a:rPr lang="es-ES" sz="1600" dirty="0" smtClean="0">
                <a:solidFill>
                  <a:srgbClr val="002060"/>
                </a:solidFill>
              </a:rPr>
              <a:t>en las distintas familias profesionales.</a:t>
            </a:r>
          </a:p>
          <a:p>
            <a:pPr marL="400050" indent="-400050" algn="just">
              <a:spcAft>
                <a:spcPts val="1200"/>
              </a:spcAft>
              <a:buFont typeface="+mj-lt"/>
              <a:buAutoNum type="arabicPeriod"/>
            </a:pPr>
            <a:r>
              <a:rPr lang="es-ES" sz="1600" dirty="0" smtClean="0">
                <a:solidFill>
                  <a:srgbClr val="002060"/>
                </a:solidFill>
              </a:rPr>
              <a:t>Es imprescindible que las administraciones proyecten una imagen de prestigio de la formación profesional que favorezca el reconocimiento social a través de una estrategia global de concienciación. En este sentido se hace necesario </a:t>
            </a:r>
            <a:r>
              <a:rPr lang="es-ES" sz="1600" b="1" u="sng" dirty="0" smtClean="0">
                <a:solidFill>
                  <a:srgbClr val="002060"/>
                </a:solidFill>
              </a:rPr>
              <a:t>hacer visible a través de los convenios marco de negociación colectiva las diferentes titulaciones del sistema de formación profesional</a:t>
            </a:r>
            <a:r>
              <a:rPr lang="es-ES" sz="1600" dirty="0" smtClean="0">
                <a:solidFill>
                  <a:srgbClr val="002060"/>
                </a:solidFill>
              </a:rPr>
              <a:t>.</a:t>
            </a:r>
          </a:p>
          <a:p>
            <a:pPr marL="400050" indent="-400050" algn="just">
              <a:spcAft>
                <a:spcPts val="1200"/>
              </a:spcAft>
              <a:buFont typeface="+mj-lt"/>
              <a:buAutoNum type="arabicPeriod"/>
            </a:pPr>
            <a:r>
              <a:rPr lang="es-ES" sz="1600" dirty="0" smtClean="0">
                <a:solidFill>
                  <a:srgbClr val="002060"/>
                </a:solidFill>
              </a:rPr>
              <a:t>La Formación Profesional debe contemplarse como un </a:t>
            </a:r>
            <a:r>
              <a:rPr lang="es-ES" sz="1600" b="1" u="sng" dirty="0" smtClean="0">
                <a:solidFill>
                  <a:srgbClr val="002060"/>
                </a:solidFill>
              </a:rPr>
              <a:t>servicio universal y gratuito ligado al modelo productivo </a:t>
            </a:r>
            <a:r>
              <a:rPr lang="es-ES" sz="1600" dirty="0" smtClean="0">
                <a:solidFill>
                  <a:srgbClr val="002060"/>
                </a:solidFill>
              </a:rPr>
              <a:t>que el país precise.</a:t>
            </a:r>
          </a:p>
        </p:txBody>
      </p:sp>
      <p:sp>
        <p:nvSpPr>
          <p:cNvPr id="8" name="7 Rectángulo redondeado"/>
          <p:cNvSpPr/>
          <p:nvPr/>
        </p:nvSpPr>
        <p:spPr>
          <a:xfrm>
            <a:off x="500034" y="500048"/>
            <a:ext cx="2700000" cy="28575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dirty="0" smtClean="0"/>
              <a:t>Proyecto  De  Futuro</a:t>
            </a:r>
            <a:endParaRPr lang="es-E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5 Imagen" descr="fpempresa.jpg"/>
          <p:cNvPicPr>
            <a:picLocks noChangeAspect="1"/>
          </p:cNvPicPr>
          <p:nvPr/>
        </p:nvPicPr>
        <p:blipFill>
          <a:blip r:embed="rId2" cstate="print"/>
          <a:stretch>
            <a:fillRect/>
          </a:stretch>
        </p:blipFill>
        <p:spPr>
          <a:xfrm>
            <a:off x="1571604" y="4568880"/>
            <a:ext cx="7572396" cy="574620"/>
          </a:xfrm>
          <a:prstGeom prst="rect">
            <a:avLst/>
          </a:prstGeom>
        </p:spPr>
      </p:pic>
      <p:pic>
        <p:nvPicPr>
          <p:cNvPr id="4" name="3 Imagen" descr="fpempresa.jpg"/>
          <p:cNvPicPr>
            <a:picLocks noChangeAspect="1"/>
          </p:cNvPicPr>
          <p:nvPr/>
        </p:nvPicPr>
        <p:blipFill>
          <a:blip r:embed="rId2" cstate="print"/>
          <a:stretch>
            <a:fillRect/>
          </a:stretch>
        </p:blipFill>
        <p:spPr>
          <a:xfrm>
            <a:off x="0" y="4568880"/>
            <a:ext cx="7572396" cy="574620"/>
          </a:xfrm>
          <a:prstGeom prst="rect">
            <a:avLst/>
          </a:prstGeom>
        </p:spPr>
      </p:pic>
      <p:sp>
        <p:nvSpPr>
          <p:cNvPr id="9" name="8 CuadroTexto"/>
          <p:cNvSpPr txBox="1"/>
          <p:nvPr/>
        </p:nvSpPr>
        <p:spPr>
          <a:xfrm>
            <a:off x="0" y="0"/>
            <a:ext cx="1928826" cy="246221"/>
          </a:xfrm>
          <a:prstGeom prst="rect">
            <a:avLst/>
          </a:prstGeom>
          <a:noFill/>
        </p:spPr>
        <p:txBody>
          <a:bodyPr wrap="square" rtlCol="0">
            <a:spAutoFit/>
          </a:bodyPr>
          <a:lstStyle/>
          <a:p>
            <a:pPr algn="ctr"/>
            <a:r>
              <a:rPr lang="es-ES" sz="1000" dirty="0" smtClean="0">
                <a:solidFill>
                  <a:srgbClr val="002060"/>
                </a:solidFill>
              </a:rPr>
              <a:t>PROPUESTAS PARA UN IMPULSO</a:t>
            </a:r>
            <a:endParaRPr lang="es-ES" sz="1000" dirty="0">
              <a:solidFill>
                <a:srgbClr val="002060"/>
              </a:solidFill>
            </a:endParaRPr>
          </a:p>
        </p:txBody>
      </p:sp>
      <p:cxnSp>
        <p:nvCxnSpPr>
          <p:cNvPr id="11" name="10 Conector recto"/>
          <p:cNvCxnSpPr/>
          <p:nvPr/>
        </p:nvCxnSpPr>
        <p:spPr>
          <a:xfrm rot="10800000" flipH="1" flipV="1">
            <a:off x="57356" y="214295"/>
            <a:ext cx="1800000" cy="0"/>
          </a:xfrm>
          <a:prstGeom prst="line">
            <a:avLst/>
          </a:prstGeom>
        </p:spPr>
        <p:style>
          <a:lnRef idx="2">
            <a:schemeClr val="accent2"/>
          </a:lnRef>
          <a:fillRef idx="0">
            <a:schemeClr val="accent2"/>
          </a:fillRef>
          <a:effectRef idx="1">
            <a:schemeClr val="accent2"/>
          </a:effectRef>
          <a:fontRef idx="minor">
            <a:schemeClr val="tx1"/>
          </a:fontRef>
        </p:style>
      </p:cxnSp>
      <p:sp>
        <p:nvSpPr>
          <p:cNvPr id="7" name="6 CuadroTexto"/>
          <p:cNvSpPr txBox="1"/>
          <p:nvPr/>
        </p:nvSpPr>
        <p:spPr>
          <a:xfrm>
            <a:off x="642910" y="1344878"/>
            <a:ext cx="8286808" cy="3262432"/>
          </a:xfrm>
          <a:prstGeom prst="rect">
            <a:avLst/>
          </a:prstGeom>
          <a:noFill/>
        </p:spPr>
        <p:txBody>
          <a:bodyPr wrap="square" rtlCol="0">
            <a:spAutoFit/>
          </a:bodyPr>
          <a:lstStyle/>
          <a:p>
            <a:pPr marL="400050" indent="-400050" algn="just">
              <a:spcAft>
                <a:spcPts val="1200"/>
              </a:spcAft>
              <a:buFont typeface="+mj-lt"/>
              <a:buAutoNum type="arabicPeriod" startAt="5"/>
            </a:pPr>
            <a:r>
              <a:rPr lang="es-ES" sz="1600" dirty="0" smtClean="0">
                <a:solidFill>
                  <a:srgbClr val="002060"/>
                </a:solidFill>
              </a:rPr>
              <a:t>Demandamos que se haga visible la importancia de la Formación Profesional a nivel institucional con la creación de una </a:t>
            </a:r>
            <a:r>
              <a:rPr lang="es-ES" sz="1600" b="1" u="sng" dirty="0" smtClean="0">
                <a:solidFill>
                  <a:srgbClr val="002060"/>
                </a:solidFill>
              </a:rPr>
              <a:t>Secretaría de Estado de FP</a:t>
            </a:r>
            <a:r>
              <a:rPr lang="es-ES" sz="1600" dirty="0" smtClean="0">
                <a:solidFill>
                  <a:srgbClr val="002060"/>
                </a:solidFill>
              </a:rPr>
              <a:t>. Dicha Secretaría de Estado debe </a:t>
            </a:r>
            <a:r>
              <a:rPr lang="es-ES" sz="1600" b="1" u="sng" dirty="0" smtClean="0">
                <a:solidFill>
                  <a:srgbClr val="002060"/>
                </a:solidFill>
              </a:rPr>
              <a:t>integrar todos los subsistemas existentes de Formación Profesional</a:t>
            </a:r>
            <a:r>
              <a:rPr lang="es-ES" sz="1600" dirty="0" smtClean="0">
                <a:solidFill>
                  <a:srgbClr val="002060"/>
                </a:solidFill>
              </a:rPr>
              <a:t>.</a:t>
            </a:r>
          </a:p>
          <a:p>
            <a:pPr marL="400050" indent="-400050" algn="just">
              <a:spcAft>
                <a:spcPts val="1200"/>
              </a:spcAft>
              <a:buFont typeface="+mj-lt"/>
              <a:buAutoNum type="arabicPeriod" startAt="5"/>
            </a:pPr>
            <a:r>
              <a:rPr lang="es-ES" sz="1600" dirty="0" smtClean="0">
                <a:solidFill>
                  <a:srgbClr val="002060"/>
                </a:solidFill>
              </a:rPr>
              <a:t>En todas las </a:t>
            </a:r>
            <a:r>
              <a:rPr lang="es-ES" sz="1600" b="1" u="sng" dirty="0" smtClean="0">
                <a:solidFill>
                  <a:srgbClr val="002060"/>
                </a:solidFill>
              </a:rPr>
              <a:t>administraciones autonómicas</a:t>
            </a:r>
            <a:r>
              <a:rPr lang="es-ES" sz="1600" b="1" dirty="0" smtClean="0">
                <a:solidFill>
                  <a:srgbClr val="002060"/>
                </a:solidFill>
              </a:rPr>
              <a:t> </a:t>
            </a:r>
            <a:r>
              <a:rPr lang="es-ES" sz="1600" dirty="0" smtClean="0">
                <a:solidFill>
                  <a:srgbClr val="002060"/>
                </a:solidFill>
              </a:rPr>
              <a:t>debe de existir, como mínimo, una </a:t>
            </a:r>
            <a:r>
              <a:rPr lang="es-ES" sz="1600" b="1" u="sng" dirty="0" smtClean="0">
                <a:solidFill>
                  <a:srgbClr val="002060"/>
                </a:solidFill>
              </a:rPr>
              <a:t>Dirección General de Formación Profesional</a:t>
            </a:r>
            <a:r>
              <a:rPr lang="es-ES" sz="1600" dirty="0" smtClean="0">
                <a:solidFill>
                  <a:srgbClr val="002060"/>
                </a:solidFill>
              </a:rPr>
              <a:t>.</a:t>
            </a:r>
          </a:p>
          <a:p>
            <a:pPr marL="400050" indent="-400050" algn="just">
              <a:spcAft>
                <a:spcPts val="1200"/>
              </a:spcAft>
              <a:buFont typeface="+mj-lt"/>
              <a:buAutoNum type="arabicPeriod" startAt="5"/>
            </a:pPr>
            <a:r>
              <a:rPr lang="es-ES" sz="1600" dirty="0" smtClean="0">
                <a:solidFill>
                  <a:srgbClr val="002060"/>
                </a:solidFill>
              </a:rPr>
              <a:t>Creación de la figura </a:t>
            </a:r>
            <a:r>
              <a:rPr lang="es-ES" sz="1600" b="1" u="sng" dirty="0" smtClean="0">
                <a:solidFill>
                  <a:srgbClr val="002060"/>
                </a:solidFill>
              </a:rPr>
              <a:t>del coordinación de FP</a:t>
            </a:r>
            <a:r>
              <a:rPr lang="es-ES" sz="1600" dirty="0" smtClean="0">
                <a:solidFill>
                  <a:srgbClr val="002060"/>
                </a:solidFill>
              </a:rPr>
              <a:t>, en las delegaciones territoriales de Educación para realizar, entre otras, las siguientes tareas: Fomentar la relación con las empresas y Gestionar coordenadamente la FP </a:t>
            </a:r>
            <a:r>
              <a:rPr lang="es-ES" sz="1600" dirty="0" err="1" smtClean="0">
                <a:solidFill>
                  <a:srgbClr val="002060"/>
                </a:solidFill>
              </a:rPr>
              <a:t>intercentros</a:t>
            </a:r>
            <a:r>
              <a:rPr lang="es-ES" sz="1600" dirty="0" smtClean="0">
                <a:solidFill>
                  <a:srgbClr val="002060"/>
                </a:solidFill>
              </a:rPr>
              <a:t>.</a:t>
            </a:r>
          </a:p>
          <a:p>
            <a:pPr marL="400050" indent="-400050" algn="just">
              <a:spcAft>
                <a:spcPts val="1200"/>
              </a:spcAft>
              <a:buFont typeface="+mj-lt"/>
              <a:buAutoNum type="arabicPeriod" startAt="5"/>
            </a:pPr>
            <a:r>
              <a:rPr lang="es-ES" sz="1600" dirty="0" smtClean="0">
                <a:solidFill>
                  <a:srgbClr val="002060"/>
                </a:solidFill>
              </a:rPr>
              <a:t>Todos los puestos de responsabilidad de dichas instituciones deben estar ocupadas por </a:t>
            </a:r>
            <a:r>
              <a:rPr lang="es-ES" sz="1600" b="1" u="sng" dirty="0" smtClean="0">
                <a:solidFill>
                  <a:srgbClr val="002060"/>
                </a:solidFill>
              </a:rPr>
              <a:t>profesionales con experiencia en la Formación Profesional</a:t>
            </a:r>
            <a:r>
              <a:rPr lang="es-ES" sz="1600" dirty="0" smtClean="0">
                <a:solidFill>
                  <a:srgbClr val="002060"/>
                </a:solidFill>
              </a:rPr>
              <a:t>, con un conocimiento profundo de su realidad.</a:t>
            </a:r>
          </a:p>
        </p:txBody>
      </p:sp>
      <p:sp>
        <p:nvSpPr>
          <p:cNvPr id="8" name="7 Rectángulo redondeado"/>
          <p:cNvSpPr/>
          <p:nvPr/>
        </p:nvSpPr>
        <p:spPr>
          <a:xfrm>
            <a:off x="500034" y="500048"/>
            <a:ext cx="2700000" cy="28575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dirty="0" smtClean="0"/>
              <a:t>Estructura  Administrativa</a:t>
            </a:r>
            <a:endParaRPr lang="es-E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5 Imagen" descr="fpempresa.jpg"/>
          <p:cNvPicPr>
            <a:picLocks noChangeAspect="1"/>
          </p:cNvPicPr>
          <p:nvPr/>
        </p:nvPicPr>
        <p:blipFill>
          <a:blip r:embed="rId2" cstate="print"/>
          <a:stretch>
            <a:fillRect/>
          </a:stretch>
        </p:blipFill>
        <p:spPr>
          <a:xfrm>
            <a:off x="1571604" y="4568880"/>
            <a:ext cx="7572396" cy="574620"/>
          </a:xfrm>
          <a:prstGeom prst="rect">
            <a:avLst/>
          </a:prstGeom>
        </p:spPr>
      </p:pic>
      <p:pic>
        <p:nvPicPr>
          <p:cNvPr id="4" name="3 Imagen" descr="fpempresa.jpg"/>
          <p:cNvPicPr>
            <a:picLocks noChangeAspect="1"/>
          </p:cNvPicPr>
          <p:nvPr/>
        </p:nvPicPr>
        <p:blipFill>
          <a:blip r:embed="rId2" cstate="print"/>
          <a:stretch>
            <a:fillRect/>
          </a:stretch>
        </p:blipFill>
        <p:spPr>
          <a:xfrm>
            <a:off x="0" y="4568880"/>
            <a:ext cx="7572396" cy="574620"/>
          </a:xfrm>
          <a:prstGeom prst="rect">
            <a:avLst/>
          </a:prstGeom>
        </p:spPr>
      </p:pic>
      <p:pic>
        <p:nvPicPr>
          <p:cNvPr id="9" name="Picture 4" descr="http://tgdiescruzdepiedra.files.wordpress.com/2011/11/fp.png"/>
          <p:cNvPicPr>
            <a:picLocks noChangeAspect="1" noChangeArrowheads="1"/>
          </p:cNvPicPr>
          <p:nvPr/>
        </p:nvPicPr>
        <p:blipFill>
          <a:blip r:embed="rId3" cstate="print"/>
          <a:srcRect/>
          <a:stretch>
            <a:fillRect/>
          </a:stretch>
        </p:blipFill>
        <p:spPr bwMode="auto">
          <a:xfrm>
            <a:off x="-32" y="301557"/>
            <a:ext cx="5286412" cy="4270457"/>
          </a:xfrm>
          <a:prstGeom prst="rect">
            <a:avLst/>
          </a:prstGeom>
          <a:noFill/>
        </p:spPr>
      </p:pic>
      <p:pic>
        <p:nvPicPr>
          <p:cNvPr id="19" name="Picture 2"/>
          <p:cNvPicPr>
            <a:picLocks noChangeAspect="1" noChangeArrowheads="1"/>
          </p:cNvPicPr>
          <p:nvPr/>
        </p:nvPicPr>
        <p:blipFill>
          <a:blip r:embed="rId4" cstate="print"/>
          <a:srcRect/>
          <a:stretch>
            <a:fillRect/>
          </a:stretch>
        </p:blipFill>
        <p:spPr bwMode="auto">
          <a:xfrm>
            <a:off x="5214942" y="1785932"/>
            <a:ext cx="3470247" cy="228601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5 Imagen" descr="fpempresa.jpg"/>
          <p:cNvPicPr>
            <a:picLocks noChangeAspect="1"/>
          </p:cNvPicPr>
          <p:nvPr/>
        </p:nvPicPr>
        <p:blipFill>
          <a:blip r:embed="rId2" cstate="print"/>
          <a:stretch>
            <a:fillRect/>
          </a:stretch>
        </p:blipFill>
        <p:spPr>
          <a:xfrm>
            <a:off x="1571604" y="4568880"/>
            <a:ext cx="7572396" cy="574620"/>
          </a:xfrm>
          <a:prstGeom prst="rect">
            <a:avLst/>
          </a:prstGeom>
        </p:spPr>
      </p:pic>
      <p:pic>
        <p:nvPicPr>
          <p:cNvPr id="4" name="3 Imagen" descr="fpempresa.jpg"/>
          <p:cNvPicPr>
            <a:picLocks noChangeAspect="1"/>
          </p:cNvPicPr>
          <p:nvPr/>
        </p:nvPicPr>
        <p:blipFill>
          <a:blip r:embed="rId2" cstate="print"/>
          <a:stretch>
            <a:fillRect/>
          </a:stretch>
        </p:blipFill>
        <p:spPr>
          <a:xfrm>
            <a:off x="0" y="4568880"/>
            <a:ext cx="7572396" cy="574620"/>
          </a:xfrm>
          <a:prstGeom prst="rect">
            <a:avLst/>
          </a:prstGeom>
        </p:spPr>
      </p:pic>
      <p:sp>
        <p:nvSpPr>
          <p:cNvPr id="9" name="8 CuadroTexto"/>
          <p:cNvSpPr txBox="1"/>
          <p:nvPr/>
        </p:nvSpPr>
        <p:spPr>
          <a:xfrm>
            <a:off x="0" y="0"/>
            <a:ext cx="1928826" cy="246221"/>
          </a:xfrm>
          <a:prstGeom prst="rect">
            <a:avLst/>
          </a:prstGeom>
          <a:noFill/>
        </p:spPr>
        <p:txBody>
          <a:bodyPr wrap="square" rtlCol="0">
            <a:spAutoFit/>
          </a:bodyPr>
          <a:lstStyle/>
          <a:p>
            <a:pPr algn="ctr"/>
            <a:r>
              <a:rPr lang="es-ES" sz="1000" dirty="0" smtClean="0">
                <a:solidFill>
                  <a:srgbClr val="002060"/>
                </a:solidFill>
              </a:rPr>
              <a:t>PROPUESTAS PARA UN IMPULSO</a:t>
            </a:r>
            <a:endParaRPr lang="es-ES" sz="1000" dirty="0">
              <a:solidFill>
                <a:srgbClr val="002060"/>
              </a:solidFill>
            </a:endParaRPr>
          </a:p>
        </p:txBody>
      </p:sp>
      <p:cxnSp>
        <p:nvCxnSpPr>
          <p:cNvPr id="11" name="10 Conector recto"/>
          <p:cNvCxnSpPr/>
          <p:nvPr/>
        </p:nvCxnSpPr>
        <p:spPr>
          <a:xfrm rot="10800000" flipH="1" flipV="1">
            <a:off x="57356" y="214295"/>
            <a:ext cx="1800000" cy="0"/>
          </a:xfrm>
          <a:prstGeom prst="line">
            <a:avLst/>
          </a:prstGeom>
        </p:spPr>
        <p:style>
          <a:lnRef idx="2">
            <a:schemeClr val="accent2"/>
          </a:lnRef>
          <a:fillRef idx="0">
            <a:schemeClr val="accent2"/>
          </a:fillRef>
          <a:effectRef idx="1">
            <a:schemeClr val="accent2"/>
          </a:effectRef>
          <a:fontRef idx="minor">
            <a:schemeClr val="tx1"/>
          </a:fontRef>
        </p:style>
      </p:cxnSp>
      <p:sp>
        <p:nvSpPr>
          <p:cNvPr id="7" name="6 CuadroTexto"/>
          <p:cNvSpPr txBox="1"/>
          <p:nvPr/>
        </p:nvSpPr>
        <p:spPr>
          <a:xfrm>
            <a:off x="642910" y="857238"/>
            <a:ext cx="8286808" cy="4216539"/>
          </a:xfrm>
          <a:prstGeom prst="rect">
            <a:avLst/>
          </a:prstGeom>
          <a:noFill/>
        </p:spPr>
        <p:txBody>
          <a:bodyPr wrap="square" rtlCol="0">
            <a:spAutoFit/>
          </a:bodyPr>
          <a:lstStyle/>
          <a:p>
            <a:pPr marL="400050" indent="-400050" algn="just">
              <a:spcAft>
                <a:spcPts val="1200"/>
              </a:spcAft>
              <a:buFont typeface="+mj-lt"/>
              <a:buAutoNum type="arabicPeriod" startAt="9"/>
            </a:pPr>
            <a:r>
              <a:rPr lang="es-ES" sz="1600" dirty="0" smtClean="0">
                <a:solidFill>
                  <a:srgbClr val="002060"/>
                </a:solidFill>
              </a:rPr>
              <a:t>La Formación Profesional debe tender a concentrarse en </a:t>
            </a:r>
            <a:r>
              <a:rPr lang="es-ES" sz="1600" b="1" u="sng" dirty="0" smtClean="0">
                <a:solidFill>
                  <a:srgbClr val="002060"/>
                </a:solidFill>
              </a:rPr>
              <a:t>Centros Específicos o Integrados</a:t>
            </a:r>
            <a:r>
              <a:rPr lang="es-ES" sz="1600" dirty="0" smtClean="0">
                <a:solidFill>
                  <a:srgbClr val="002060"/>
                </a:solidFill>
              </a:rPr>
              <a:t>, creándose una </a:t>
            </a:r>
            <a:r>
              <a:rPr lang="es-ES" sz="1600" b="1" u="sng" dirty="0" smtClean="0">
                <a:solidFill>
                  <a:srgbClr val="002060"/>
                </a:solidFill>
              </a:rPr>
              <a:t>red comarcal </a:t>
            </a:r>
            <a:r>
              <a:rPr lang="es-ES" sz="1600" dirty="0" smtClean="0">
                <a:solidFill>
                  <a:srgbClr val="002060"/>
                </a:solidFill>
              </a:rPr>
              <a:t>que vertebre todo el territorio nacional. Cuando sea necesario, existirán centros mixtos en lo que la FP conviva con otras enseñanzas.</a:t>
            </a:r>
          </a:p>
          <a:p>
            <a:pPr marL="400050" indent="-400050" algn="just">
              <a:spcAft>
                <a:spcPts val="1200"/>
              </a:spcAft>
              <a:buFont typeface="+mj-lt"/>
              <a:buAutoNum type="arabicPeriod" startAt="9"/>
            </a:pPr>
            <a:r>
              <a:rPr lang="es-ES" sz="1600" dirty="0" smtClean="0">
                <a:solidFill>
                  <a:srgbClr val="002060"/>
                </a:solidFill>
              </a:rPr>
              <a:t>Se debe impulsar la </a:t>
            </a:r>
            <a:r>
              <a:rPr lang="es-ES" sz="1600" b="1" u="sng" dirty="0" smtClean="0">
                <a:solidFill>
                  <a:srgbClr val="002060"/>
                </a:solidFill>
              </a:rPr>
              <a:t>coexistencia generalizada de todos los subsistemas de Formación Profesional</a:t>
            </a:r>
            <a:r>
              <a:rPr lang="es-ES" sz="1600" dirty="0" smtClean="0">
                <a:solidFill>
                  <a:srgbClr val="002060"/>
                </a:solidFill>
              </a:rPr>
              <a:t> en todos los Centros Específicos o Integrados de FP que por infraestructuras puedan asumirlo.</a:t>
            </a:r>
          </a:p>
          <a:p>
            <a:pPr marL="400050" indent="-400050" algn="just">
              <a:spcAft>
                <a:spcPts val="1200"/>
              </a:spcAft>
              <a:buFont typeface="+mj-lt"/>
              <a:buAutoNum type="arabicPeriod" startAt="9"/>
            </a:pPr>
            <a:r>
              <a:rPr lang="es-ES" sz="1600" dirty="0" smtClean="0">
                <a:solidFill>
                  <a:srgbClr val="002060"/>
                </a:solidFill>
              </a:rPr>
              <a:t>Debe promoverse la </a:t>
            </a:r>
            <a:r>
              <a:rPr lang="es-ES" sz="1600" b="1" u="sng" dirty="0" smtClean="0">
                <a:solidFill>
                  <a:srgbClr val="002060"/>
                </a:solidFill>
              </a:rPr>
              <a:t>disminución continua de la ratio del alumnado por aula </a:t>
            </a:r>
            <a:r>
              <a:rPr lang="es-ES" sz="1600" dirty="0" smtClean="0">
                <a:solidFill>
                  <a:srgbClr val="002060"/>
                </a:solidFill>
              </a:rPr>
              <a:t>de forma generalizada, acompañado de una planificación de desdobles, apoyos o refuerzos en aquellos módulos que por su componente práctico o de seguridad así lo requieran.</a:t>
            </a:r>
          </a:p>
          <a:p>
            <a:pPr marL="400050" indent="-400050" algn="just">
              <a:spcAft>
                <a:spcPts val="1200"/>
              </a:spcAft>
              <a:buFont typeface="+mj-lt"/>
              <a:buAutoNum type="arabicPeriod" startAt="9"/>
            </a:pPr>
            <a:r>
              <a:rPr lang="es-ES" sz="1600" dirty="0" smtClean="0">
                <a:solidFill>
                  <a:srgbClr val="002060"/>
                </a:solidFill>
              </a:rPr>
              <a:t>Debe </a:t>
            </a:r>
            <a:r>
              <a:rPr lang="es-ES" sz="1600" b="1" u="sng" dirty="0" smtClean="0">
                <a:solidFill>
                  <a:srgbClr val="002060"/>
                </a:solidFill>
              </a:rPr>
              <a:t>modernizarse la estructura organizativa de los centros de FP </a:t>
            </a:r>
            <a:r>
              <a:rPr lang="es-ES" sz="1600" dirty="0" smtClean="0">
                <a:solidFill>
                  <a:srgbClr val="002060"/>
                </a:solidFill>
              </a:rPr>
              <a:t>reconociendo y facilitando la realización de todas aquellas tareas que la sociedad demanda actualmente, con dotación horaria para su desempeño, en tareas tales como: Internacionalización, Calidad, Acreditación de competencias, Innovación y otras</a:t>
            </a:r>
          </a:p>
          <a:p>
            <a:pPr marL="400050" indent="-400050" algn="just">
              <a:spcAft>
                <a:spcPts val="1200"/>
              </a:spcAft>
              <a:buFont typeface="+mj-lt"/>
              <a:buAutoNum type="arabicPeriod" startAt="9"/>
            </a:pPr>
            <a:endParaRPr lang="es-ES" sz="1600" dirty="0" smtClean="0">
              <a:solidFill>
                <a:srgbClr val="002060"/>
              </a:solidFill>
            </a:endParaRPr>
          </a:p>
        </p:txBody>
      </p:sp>
      <p:sp>
        <p:nvSpPr>
          <p:cNvPr id="8" name="7 Rectángulo redondeado"/>
          <p:cNvSpPr/>
          <p:nvPr/>
        </p:nvSpPr>
        <p:spPr>
          <a:xfrm>
            <a:off x="500034" y="428610"/>
            <a:ext cx="2700000" cy="28575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dirty="0" smtClean="0"/>
              <a:t>Modelo  Organizativo</a:t>
            </a:r>
            <a:endParaRPr lang="es-E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5 Imagen" descr="fpempresa.jpg"/>
          <p:cNvPicPr>
            <a:picLocks noChangeAspect="1"/>
          </p:cNvPicPr>
          <p:nvPr/>
        </p:nvPicPr>
        <p:blipFill>
          <a:blip r:embed="rId2" cstate="print"/>
          <a:stretch>
            <a:fillRect/>
          </a:stretch>
        </p:blipFill>
        <p:spPr>
          <a:xfrm>
            <a:off x="1571604" y="4568880"/>
            <a:ext cx="7572396" cy="574620"/>
          </a:xfrm>
          <a:prstGeom prst="rect">
            <a:avLst/>
          </a:prstGeom>
        </p:spPr>
      </p:pic>
      <p:pic>
        <p:nvPicPr>
          <p:cNvPr id="4" name="3 Imagen" descr="fpempresa.jpg"/>
          <p:cNvPicPr>
            <a:picLocks noChangeAspect="1"/>
          </p:cNvPicPr>
          <p:nvPr/>
        </p:nvPicPr>
        <p:blipFill>
          <a:blip r:embed="rId2" cstate="print"/>
          <a:stretch>
            <a:fillRect/>
          </a:stretch>
        </p:blipFill>
        <p:spPr>
          <a:xfrm>
            <a:off x="0" y="4568880"/>
            <a:ext cx="7572396" cy="574620"/>
          </a:xfrm>
          <a:prstGeom prst="rect">
            <a:avLst/>
          </a:prstGeom>
        </p:spPr>
      </p:pic>
      <p:sp>
        <p:nvSpPr>
          <p:cNvPr id="9" name="8 CuadroTexto"/>
          <p:cNvSpPr txBox="1"/>
          <p:nvPr/>
        </p:nvSpPr>
        <p:spPr>
          <a:xfrm>
            <a:off x="0" y="0"/>
            <a:ext cx="1928826" cy="246221"/>
          </a:xfrm>
          <a:prstGeom prst="rect">
            <a:avLst/>
          </a:prstGeom>
          <a:noFill/>
        </p:spPr>
        <p:txBody>
          <a:bodyPr wrap="square" rtlCol="0">
            <a:spAutoFit/>
          </a:bodyPr>
          <a:lstStyle/>
          <a:p>
            <a:pPr algn="ctr"/>
            <a:r>
              <a:rPr lang="es-ES" sz="1000" dirty="0" smtClean="0">
                <a:solidFill>
                  <a:srgbClr val="002060"/>
                </a:solidFill>
              </a:rPr>
              <a:t>PROPUESTAS PARA UN IMPULSO</a:t>
            </a:r>
            <a:endParaRPr lang="es-ES" sz="1000" dirty="0">
              <a:solidFill>
                <a:srgbClr val="002060"/>
              </a:solidFill>
            </a:endParaRPr>
          </a:p>
        </p:txBody>
      </p:sp>
      <p:cxnSp>
        <p:nvCxnSpPr>
          <p:cNvPr id="11" name="10 Conector recto"/>
          <p:cNvCxnSpPr/>
          <p:nvPr/>
        </p:nvCxnSpPr>
        <p:spPr>
          <a:xfrm rot="10800000" flipH="1" flipV="1">
            <a:off x="57356" y="214295"/>
            <a:ext cx="1800000" cy="0"/>
          </a:xfrm>
          <a:prstGeom prst="line">
            <a:avLst/>
          </a:prstGeom>
        </p:spPr>
        <p:style>
          <a:lnRef idx="2">
            <a:schemeClr val="accent2"/>
          </a:lnRef>
          <a:fillRef idx="0">
            <a:schemeClr val="accent2"/>
          </a:fillRef>
          <a:effectRef idx="1">
            <a:schemeClr val="accent2"/>
          </a:effectRef>
          <a:fontRef idx="minor">
            <a:schemeClr val="tx1"/>
          </a:fontRef>
        </p:style>
      </p:cxnSp>
      <p:sp>
        <p:nvSpPr>
          <p:cNvPr id="7" name="6 CuadroTexto"/>
          <p:cNvSpPr txBox="1"/>
          <p:nvPr/>
        </p:nvSpPr>
        <p:spPr>
          <a:xfrm>
            <a:off x="642910" y="714362"/>
            <a:ext cx="8286808" cy="3924151"/>
          </a:xfrm>
          <a:prstGeom prst="rect">
            <a:avLst/>
          </a:prstGeom>
          <a:noFill/>
        </p:spPr>
        <p:txBody>
          <a:bodyPr wrap="square" rtlCol="0">
            <a:spAutoFit/>
          </a:bodyPr>
          <a:lstStyle/>
          <a:p>
            <a:pPr marL="400050" indent="-400050" algn="just">
              <a:spcAft>
                <a:spcPts val="600"/>
              </a:spcAft>
              <a:buFont typeface="+mj-lt"/>
              <a:buAutoNum type="arabicPeriod" startAt="13"/>
            </a:pPr>
            <a:r>
              <a:rPr lang="es-ES" sz="1600" dirty="0" smtClean="0">
                <a:solidFill>
                  <a:srgbClr val="002060"/>
                </a:solidFill>
              </a:rPr>
              <a:t>Es necesario </a:t>
            </a:r>
            <a:r>
              <a:rPr lang="es-ES" sz="1600" b="1" u="sng" dirty="0" smtClean="0">
                <a:solidFill>
                  <a:srgbClr val="002060"/>
                </a:solidFill>
              </a:rPr>
              <a:t>potenciar el trabajo del profesorado </a:t>
            </a:r>
            <a:r>
              <a:rPr lang="es-ES" sz="1600" dirty="0" smtClean="0">
                <a:solidFill>
                  <a:srgbClr val="002060"/>
                </a:solidFill>
              </a:rPr>
              <a:t>facilitando </a:t>
            </a:r>
            <a:r>
              <a:rPr lang="es-ES" sz="1600" b="1" u="sng" dirty="0" smtClean="0">
                <a:solidFill>
                  <a:srgbClr val="002060"/>
                </a:solidFill>
              </a:rPr>
              <a:t>dentro de su jornada laboral </a:t>
            </a:r>
            <a:r>
              <a:rPr lang="es-ES" sz="1600" dirty="0" smtClean="0">
                <a:solidFill>
                  <a:srgbClr val="002060"/>
                </a:solidFill>
              </a:rPr>
              <a:t>la realización de </a:t>
            </a:r>
            <a:r>
              <a:rPr lang="es-ES" sz="1600" b="1" u="sng" dirty="0" smtClean="0">
                <a:solidFill>
                  <a:srgbClr val="002060"/>
                </a:solidFill>
              </a:rPr>
              <a:t>proyectos</a:t>
            </a:r>
            <a:r>
              <a:rPr lang="es-ES" sz="1600" dirty="0" smtClean="0">
                <a:solidFill>
                  <a:srgbClr val="002060"/>
                </a:solidFill>
              </a:rPr>
              <a:t> de innovación, actividades complementarias, movilidad, acreditación de la competencia profesional y formación permanente, </a:t>
            </a:r>
            <a:r>
              <a:rPr lang="es-ES" sz="1600" dirty="0" err="1" smtClean="0">
                <a:solidFill>
                  <a:srgbClr val="002060"/>
                </a:solidFill>
              </a:rPr>
              <a:t>tutoria</a:t>
            </a:r>
            <a:r>
              <a:rPr lang="es-ES" sz="1600" dirty="0" smtClean="0">
                <a:solidFill>
                  <a:srgbClr val="002060"/>
                </a:solidFill>
              </a:rPr>
              <a:t> dual y otros.</a:t>
            </a:r>
          </a:p>
          <a:p>
            <a:pPr marL="400050" indent="-400050" algn="just">
              <a:spcAft>
                <a:spcPts val="600"/>
              </a:spcAft>
              <a:buFont typeface="+mj-lt"/>
              <a:buAutoNum type="arabicPeriod" startAt="13"/>
            </a:pPr>
            <a:r>
              <a:rPr lang="es-ES" sz="1600" dirty="0" smtClean="0">
                <a:solidFill>
                  <a:srgbClr val="002060"/>
                </a:solidFill>
              </a:rPr>
              <a:t>La </a:t>
            </a:r>
            <a:r>
              <a:rPr lang="es-ES" sz="1600" b="1" u="sng" dirty="0" smtClean="0">
                <a:solidFill>
                  <a:srgbClr val="002060"/>
                </a:solidFill>
              </a:rPr>
              <a:t>carga lectiva del profesorado </a:t>
            </a:r>
            <a:r>
              <a:rPr lang="es-ES" sz="1600" dirty="0" smtClean="0">
                <a:solidFill>
                  <a:srgbClr val="002060"/>
                </a:solidFill>
              </a:rPr>
              <a:t>debe realizarse </a:t>
            </a:r>
            <a:r>
              <a:rPr lang="es-ES" sz="1600" b="1" u="sng" dirty="0" smtClean="0">
                <a:solidFill>
                  <a:srgbClr val="002060"/>
                </a:solidFill>
              </a:rPr>
              <a:t>con perspectiva anual </a:t>
            </a:r>
            <a:r>
              <a:rPr lang="es-ES" sz="1600" dirty="0" smtClean="0">
                <a:solidFill>
                  <a:srgbClr val="002060"/>
                </a:solidFill>
              </a:rPr>
              <a:t>y no semanal para </a:t>
            </a:r>
            <a:r>
              <a:rPr lang="es-ES" sz="1600" b="1" u="sng" dirty="0" smtClean="0">
                <a:solidFill>
                  <a:srgbClr val="002060"/>
                </a:solidFill>
              </a:rPr>
              <a:t>flexibilizar su horario</a:t>
            </a:r>
            <a:r>
              <a:rPr lang="es-ES" sz="1600" dirty="0" smtClean="0">
                <a:solidFill>
                  <a:srgbClr val="002060"/>
                </a:solidFill>
              </a:rPr>
              <a:t>, de forma que le permita alternar diferentes proyectos profesionales.</a:t>
            </a:r>
          </a:p>
          <a:p>
            <a:pPr marL="400050" indent="-400050" algn="just">
              <a:spcAft>
                <a:spcPts val="600"/>
              </a:spcAft>
              <a:buFont typeface="+mj-lt"/>
              <a:buAutoNum type="arabicPeriod" startAt="13"/>
            </a:pPr>
            <a:r>
              <a:rPr lang="es-ES" sz="1600" b="1" u="sng" dirty="0" smtClean="0">
                <a:solidFill>
                  <a:srgbClr val="002060"/>
                </a:solidFill>
              </a:rPr>
              <a:t>Todos el profesorado</a:t>
            </a:r>
            <a:r>
              <a:rPr lang="es-ES" sz="1600" b="1" dirty="0" smtClean="0">
                <a:solidFill>
                  <a:srgbClr val="002060"/>
                </a:solidFill>
              </a:rPr>
              <a:t> </a:t>
            </a:r>
            <a:r>
              <a:rPr lang="es-ES" sz="1600" dirty="0" smtClean="0">
                <a:solidFill>
                  <a:srgbClr val="002060"/>
                </a:solidFill>
              </a:rPr>
              <a:t>de los centros de Formación Profesional deben </a:t>
            </a:r>
            <a:r>
              <a:rPr lang="es-ES" sz="1600" b="1" u="sng" dirty="0" smtClean="0">
                <a:solidFill>
                  <a:srgbClr val="002060"/>
                </a:solidFill>
              </a:rPr>
              <a:t>poder impartir </a:t>
            </a:r>
            <a:r>
              <a:rPr lang="es-ES" sz="1600" dirty="0" smtClean="0">
                <a:solidFill>
                  <a:srgbClr val="002060"/>
                </a:solidFill>
              </a:rPr>
              <a:t>formación en </a:t>
            </a:r>
            <a:r>
              <a:rPr lang="es-ES" sz="1600" b="1" u="sng" dirty="0" smtClean="0">
                <a:solidFill>
                  <a:srgbClr val="002060"/>
                </a:solidFill>
              </a:rPr>
              <a:t>cualquier subsistema </a:t>
            </a:r>
            <a:r>
              <a:rPr lang="es-ES" sz="1600" dirty="0" smtClean="0">
                <a:solidFill>
                  <a:srgbClr val="002060"/>
                </a:solidFill>
              </a:rPr>
              <a:t>existente en el centro.</a:t>
            </a:r>
          </a:p>
          <a:p>
            <a:pPr marL="400050" indent="-400050" algn="just">
              <a:spcAft>
                <a:spcPts val="600"/>
              </a:spcAft>
              <a:buFont typeface="+mj-lt"/>
              <a:buAutoNum type="arabicPeriod" startAt="13"/>
            </a:pPr>
            <a:r>
              <a:rPr lang="es-ES" sz="1600" dirty="0" smtClean="0">
                <a:solidFill>
                  <a:srgbClr val="002060"/>
                </a:solidFill>
              </a:rPr>
              <a:t>La </a:t>
            </a:r>
            <a:r>
              <a:rPr lang="es-ES" sz="1600" b="1" u="sng" dirty="0" smtClean="0">
                <a:solidFill>
                  <a:srgbClr val="002060"/>
                </a:solidFill>
              </a:rPr>
              <a:t>formación permanente del profesorado </a:t>
            </a:r>
            <a:r>
              <a:rPr lang="es-ES" sz="1600" dirty="0" smtClean="0">
                <a:solidFill>
                  <a:srgbClr val="002060"/>
                </a:solidFill>
              </a:rPr>
              <a:t>debe tener un componente eminentemente </a:t>
            </a:r>
            <a:r>
              <a:rPr lang="es-ES" sz="1600" b="1" u="sng" dirty="0" smtClean="0">
                <a:solidFill>
                  <a:srgbClr val="002060"/>
                </a:solidFill>
              </a:rPr>
              <a:t>práctico</a:t>
            </a:r>
            <a:r>
              <a:rPr lang="es-ES" sz="1600" dirty="0" smtClean="0">
                <a:solidFill>
                  <a:srgbClr val="002060"/>
                </a:solidFill>
              </a:rPr>
              <a:t> estructurado en base a estancias formativas en empresas.</a:t>
            </a:r>
          </a:p>
          <a:p>
            <a:pPr marL="400050" indent="-400050" algn="just">
              <a:spcAft>
                <a:spcPts val="600"/>
              </a:spcAft>
              <a:buFont typeface="+mj-lt"/>
              <a:buAutoNum type="arabicPeriod" startAt="13"/>
            </a:pPr>
            <a:r>
              <a:rPr lang="es-ES" sz="1600" dirty="0" smtClean="0">
                <a:solidFill>
                  <a:srgbClr val="002060"/>
                </a:solidFill>
              </a:rPr>
              <a:t>En este sentido </a:t>
            </a:r>
            <a:r>
              <a:rPr lang="es-ES" sz="1600" b="1" u="sng" dirty="0" smtClean="0">
                <a:solidFill>
                  <a:srgbClr val="002060"/>
                </a:solidFill>
              </a:rPr>
              <a:t>facilitar</a:t>
            </a:r>
            <a:r>
              <a:rPr lang="es-ES" sz="1600" dirty="0" smtClean="0">
                <a:solidFill>
                  <a:srgbClr val="002060"/>
                </a:solidFill>
              </a:rPr>
              <a:t>, mediante la reducción de jornada correspondiente, </a:t>
            </a:r>
            <a:r>
              <a:rPr lang="es-ES" sz="1600" b="1" u="sng" dirty="0" smtClean="0">
                <a:solidFill>
                  <a:srgbClr val="002060"/>
                </a:solidFill>
              </a:rPr>
              <a:t>la compatibilización de la práctica docente con el ejercicio de la profesión</a:t>
            </a:r>
            <a:r>
              <a:rPr lang="es-ES" sz="1600" dirty="0" smtClean="0">
                <a:solidFill>
                  <a:srgbClr val="002060"/>
                </a:solidFill>
              </a:rPr>
              <a:t> propia de cada uno, enriquecería el sistema. Todo ello sin olvidar la necesaria actualización metodológica que todo proceso formativo precisa.</a:t>
            </a:r>
          </a:p>
          <a:p>
            <a:pPr marL="400050" indent="-400050" algn="just">
              <a:spcAft>
                <a:spcPts val="600"/>
              </a:spcAft>
              <a:buFont typeface="+mj-lt"/>
              <a:buAutoNum type="arabicPeriod" startAt="13"/>
            </a:pPr>
            <a:r>
              <a:rPr lang="es-ES" sz="1600" dirty="0" smtClean="0">
                <a:solidFill>
                  <a:srgbClr val="002060"/>
                </a:solidFill>
              </a:rPr>
              <a:t>Es necesario </a:t>
            </a:r>
            <a:r>
              <a:rPr lang="es-ES" sz="1600" b="1" u="sng" dirty="0" smtClean="0">
                <a:solidFill>
                  <a:srgbClr val="002060"/>
                </a:solidFill>
              </a:rPr>
              <a:t>potenciar el reconocimiento social del profesorado </a:t>
            </a:r>
            <a:r>
              <a:rPr lang="es-ES" sz="1600" dirty="0" smtClean="0">
                <a:solidFill>
                  <a:srgbClr val="002060"/>
                </a:solidFill>
              </a:rPr>
              <a:t>de Formación Profesional.</a:t>
            </a:r>
          </a:p>
        </p:txBody>
      </p:sp>
      <p:sp>
        <p:nvSpPr>
          <p:cNvPr id="8" name="7 Rectángulo redondeado"/>
          <p:cNvSpPr/>
          <p:nvPr/>
        </p:nvSpPr>
        <p:spPr>
          <a:xfrm>
            <a:off x="500034" y="357172"/>
            <a:ext cx="3214710" cy="28575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dirty="0" smtClean="0"/>
              <a:t>Profesorado</a:t>
            </a:r>
            <a:endParaRPr lang="es-E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5 Imagen" descr="fpempresa.jpg"/>
          <p:cNvPicPr>
            <a:picLocks noChangeAspect="1"/>
          </p:cNvPicPr>
          <p:nvPr/>
        </p:nvPicPr>
        <p:blipFill>
          <a:blip r:embed="rId2" cstate="print"/>
          <a:stretch>
            <a:fillRect/>
          </a:stretch>
        </p:blipFill>
        <p:spPr>
          <a:xfrm>
            <a:off x="1571604" y="4568880"/>
            <a:ext cx="7572396" cy="574620"/>
          </a:xfrm>
          <a:prstGeom prst="rect">
            <a:avLst/>
          </a:prstGeom>
        </p:spPr>
      </p:pic>
      <p:pic>
        <p:nvPicPr>
          <p:cNvPr id="4" name="3 Imagen" descr="fpempresa.jpg"/>
          <p:cNvPicPr>
            <a:picLocks noChangeAspect="1"/>
          </p:cNvPicPr>
          <p:nvPr/>
        </p:nvPicPr>
        <p:blipFill>
          <a:blip r:embed="rId2" cstate="print"/>
          <a:stretch>
            <a:fillRect/>
          </a:stretch>
        </p:blipFill>
        <p:spPr>
          <a:xfrm>
            <a:off x="0" y="4568880"/>
            <a:ext cx="7572396" cy="574620"/>
          </a:xfrm>
          <a:prstGeom prst="rect">
            <a:avLst/>
          </a:prstGeom>
        </p:spPr>
      </p:pic>
      <p:sp>
        <p:nvSpPr>
          <p:cNvPr id="9" name="8 CuadroTexto"/>
          <p:cNvSpPr txBox="1"/>
          <p:nvPr/>
        </p:nvSpPr>
        <p:spPr>
          <a:xfrm>
            <a:off x="0" y="0"/>
            <a:ext cx="1928826" cy="246221"/>
          </a:xfrm>
          <a:prstGeom prst="rect">
            <a:avLst/>
          </a:prstGeom>
          <a:noFill/>
        </p:spPr>
        <p:txBody>
          <a:bodyPr wrap="square" rtlCol="0">
            <a:spAutoFit/>
          </a:bodyPr>
          <a:lstStyle/>
          <a:p>
            <a:pPr algn="ctr"/>
            <a:r>
              <a:rPr lang="es-ES" sz="1000" dirty="0" smtClean="0">
                <a:solidFill>
                  <a:srgbClr val="002060"/>
                </a:solidFill>
              </a:rPr>
              <a:t>PROPUESTAS PARA UN IMPULSO</a:t>
            </a:r>
            <a:endParaRPr lang="es-ES" sz="1000" dirty="0">
              <a:solidFill>
                <a:srgbClr val="002060"/>
              </a:solidFill>
            </a:endParaRPr>
          </a:p>
        </p:txBody>
      </p:sp>
      <p:cxnSp>
        <p:nvCxnSpPr>
          <p:cNvPr id="11" name="10 Conector recto"/>
          <p:cNvCxnSpPr/>
          <p:nvPr/>
        </p:nvCxnSpPr>
        <p:spPr>
          <a:xfrm rot="10800000" flipH="1" flipV="1">
            <a:off x="57356" y="214295"/>
            <a:ext cx="1800000" cy="0"/>
          </a:xfrm>
          <a:prstGeom prst="line">
            <a:avLst/>
          </a:prstGeom>
        </p:spPr>
        <p:style>
          <a:lnRef idx="2">
            <a:schemeClr val="accent2"/>
          </a:lnRef>
          <a:fillRef idx="0">
            <a:schemeClr val="accent2"/>
          </a:fillRef>
          <a:effectRef idx="1">
            <a:schemeClr val="accent2"/>
          </a:effectRef>
          <a:fontRef idx="minor">
            <a:schemeClr val="tx1"/>
          </a:fontRef>
        </p:style>
      </p:cxnSp>
      <p:sp>
        <p:nvSpPr>
          <p:cNvPr id="7" name="6 CuadroTexto"/>
          <p:cNvSpPr txBox="1"/>
          <p:nvPr/>
        </p:nvSpPr>
        <p:spPr>
          <a:xfrm>
            <a:off x="642910" y="1292076"/>
            <a:ext cx="8286808" cy="2862322"/>
          </a:xfrm>
          <a:prstGeom prst="rect">
            <a:avLst/>
          </a:prstGeom>
          <a:noFill/>
        </p:spPr>
        <p:txBody>
          <a:bodyPr wrap="square" rtlCol="0">
            <a:spAutoFit/>
          </a:bodyPr>
          <a:lstStyle/>
          <a:p>
            <a:pPr marL="400050" indent="-400050" algn="just">
              <a:spcAft>
                <a:spcPts val="1200"/>
              </a:spcAft>
              <a:buFont typeface="+mj-lt"/>
              <a:buAutoNum type="arabicPeriod" startAt="19"/>
            </a:pPr>
            <a:r>
              <a:rPr lang="es-ES" sz="1600" dirty="0" smtClean="0">
                <a:solidFill>
                  <a:srgbClr val="002060"/>
                </a:solidFill>
              </a:rPr>
              <a:t>Los </a:t>
            </a:r>
            <a:r>
              <a:rPr lang="es-ES" sz="1600" b="1" u="sng" dirty="0" smtClean="0">
                <a:solidFill>
                  <a:srgbClr val="002060"/>
                </a:solidFill>
              </a:rPr>
              <a:t>centros</a:t>
            </a:r>
            <a:r>
              <a:rPr lang="es-ES" sz="1600" dirty="0" smtClean="0">
                <a:solidFill>
                  <a:srgbClr val="002060"/>
                </a:solidFill>
              </a:rPr>
              <a:t> han de ser capaces de poder realizar </a:t>
            </a:r>
            <a:r>
              <a:rPr lang="es-ES" sz="1600" b="1" u="sng" dirty="0" smtClean="0">
                <a:solidFill>
                  <a:srgbClr val="002060"/>
                </a:solidFill>
              </a:rPr>
              <a:t>formación complementaria</a:t>
            </a:r>
            <a:r>
              <a:rPr lang="es-ES" sz="1600" dirty="0" smtClean="0">
                <a:solidFill>
                  <a:srgbClr val="002060"/>
                </a:solidFill>
              </a:rPr>
              <a:t>, desde idiomas, capacidades </a:t>
            </a:r>
            <a:r>
              <a:rPr lang="es-ES" sz="1600" smtClean="0">
                <a:solidFill>
                  <a:srgbClr val="002060"/>
                </a:solidFill>
              </a:rPr>
              <a:t>y actividades emprendedoras </a:t>
            </a:r>
            <a:r>
              <a:rPr lang="es-ES" sz="1600" dirty="0" smtClean="0">
                <a:solidFill>
                  <a:srgbClr val="002060"/>
                </a:solidFill>
              </a:rPr>
              <a:t>o calidad, hasta la generación de perfiles profesionales </a:t>
            </a:r>
            <a:r>
              <a:rPr lang="es-ES" sz="1600" b="1" u="sng" dirty="0" smtClean="0">
                <a:solidFill>
                  <a:srgbClr val="002060"/>
                </a:solidFill>
              </a:rPr>
              <a:t>en función de las demandas específicas de las empresas</a:t>
            </a:r>
            <a:r>
              <a:rPr lang="es-ES" sz="1600" dirty="0" smtClean="0">
                <a:solidFill>
                  <a:srgbClr val="002060"/>
                </a:solidFill>
              </a:rPr>
              <a:t>. En este sentido debería ser posible, de forma ágil, </a:t>
            </a:r>
            <a:r>
              <a:rPr lang="es-ES" sz="1600" b="1" u="sng" dirty="0" smtClean="0">
                <a:solidFill>
                  <a:srgbClr val="002060"/>
                </a:solidFill>
              </a:rPr>
              <a:t>modificar una parte del contenido curricular </a:t>
            </a:r>
            <a:r>
              <a:rPr lang="es-ES" sz="1600" dirty="0" smtClean="0">
                <a:solidFill>
                  <a:srgbClr val="002060"/>
                </a:solidFill>
              </a:rPr>
              <a:t>de los ciclos formativos para adaptarlos a las necesidades reales del tejido productivo.</a:t>
            </a:r>
          </a:p>
          <a:p>
            <a:pPr marL="400050" indent="-400050" algn="just">
              <a:spcAft>
                <a:spcPts val="1200"/>
              </a:spcAft>
              <a:buFont typeface="+mj-lt"/>
              <a:buAutoNum type="arabicPeriod" startAt="19"/>
            </a:pPr>
            <a:r>
              <a:rPr lang="es-ES" sz="1600" dirty="0" smtClean="0">
                <a:solidFill>
                  <a:srgbClr val="002060"/>
                </a:solidFill>
              </a:rPr>
              <a:t>Los centros han de ser los protagonistas de su modelo educativo, para lo que necesitan poder realizar </a:t>
            </a:r>
            <a:r>
              <a:rPr lang="es-ES" sz="1600" b="1" u="sng" dirty="0" smtClean="0">
                <a:solidFill>
                  <a:srgbClr val="002060"/>
                </a:solidFill>
              </a:rPr>
              <a:t>contratación directa de servicios, planificación de inversiones y adquisición de equipamiento</a:t>
            </a:r>
            <a:r>
              <a:rPr lang="es-ES" sz="1600" dirty="0" smtClean="0">
                <a:solidFill>
                  <a:srgbClr val="002060"/>
                </a:solidFill>
              </a:rPr>
              <a:t>, todo ello bajo la supervisión de los correspondientes órganos de control.</a:t>
            </a:r>
          </a:p>
          <a:p>
            <a:pPr marL="400050" indent="-400050" algn="just">
              <a:spcAft>
                <a:spcPts val="1200"/>
              </a:spcAft>
              <a:buFont typeface="+mj-lt"/>
              <a:buAutoNum type="arabicPeriod" startAt="19"/>
            </a:pPr>
            <a:r>
              <a:rPr lang="es-ES" sz="1600" dirty="0" smtClean="0">
                <a:solidFill>
                  <a:srgbClr val="002060"/>
                </a:solidFill>
              </a:rPr>
              <a:t>Es imprescindible contemplar una </a:t>
            </a:r>
            <a:r>
              <a:rPr lang="es-ES" sz="1600" b="1" u="sng" dirty="0" smtClean="0">
                <a:solidFill>
                  <a:srgbClr val="002060"/>
                </a:solidFill>
              </a:rPr>
              <a:t>dotación suficiente de personal no docente </a:t>
            </a:r>
            <a:r>
              <a:rPr lang="es-ES" sz="1600" dirty="0" smtClean="0">
                <a:solidFill>
                  <a:srgbClr val="002060"/>
                </a:solidFill>
              </a:rPr>
              <a:t>que garantice el buen funcionamiento de los centros y que atienda a su realidad estructural y funcional.</a:t>
            </a:r>
          </a:p>
        </p:txBody>
      </p:sp>
      <p:sp>
        <p:nvSpPr>
          <p:cNvPr id="8" name="7 Rectángulo redondeado"/>
          <p:cNvSpPr/>
          <p:nvPr/>
        </p:nvSpPr>
        <p:spPr>
          <a:xfrm>
            <a:off x="500034" y="500048"/>
            <a:ext cx="3214710" cy="28575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dirty="0" smtClean="0"/>
              <a:t>Autonomía de Gestión (I)</a:t>
            </a:r>
            <a:endParaRPr lang="es-E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5 Imagen" descr="fpempresa.jpg"/>
          <p:cNvPicPr>
            <a:picLocks noChangeAspect="1"/>
          </p:cNvPicPr>
          <p:nvPr/>
        </p:nvPicPr>
        <p:blipFill>
          <a:blip r:embed="rId2" cstate="print"/>
          <a:stretch>
            <a:fillRect/>
          </a:stretch>
        </p:blipFill>
        <p:spPr>
          <a:xfrm>
            <a:off x="1571604" y="4568880"/>
            <a:ext cx="7572396" cy="574620"/>
          </a:xfrm>
          <a:prstGeom prst="rect">
            <a:avLst/>
          </a:prstGeom>
        </p:spPr>
      </p:pic>
      <p:pic>
        <p:nvPicPr>
          <p:cNvPr id="4" name="3 Imagen" descr="fpempresa.jpg"/>
          <p:cNvPicPr>
            <a:picLocks noChangeAspect="1"/>
          </p:cNvPicPr>
          <p:nvPr/>
        </p:nvPicPr>
        <p:blipFill>
          <a:blip r:embed="rId2" cstate="print"/>
          <a:stretch>
            <a:fillRect/>
          </a:stretch>
        </p:blipFill>
        <p:spPr>
          <a:xfrm>
            <a:off x="0" y="4568880"/>
            <a:ext cx="7572396" cy="574620"/>
          </a:xfrm>
          <a:prstGeom prst="rect">
            <a:avLst/>
          </a:prstGeom>
        </p:spPr>
      </p:pic>
      <p:sp>
        <p:nvSpPr>
          <p:cNvPr id="9" name="8 CuadroTexto"/>
          <p:cNvSpPr txBox="1"/>
          <p:nvPr/>
        </p:nvSpPr>
        <p:spPr>
          <a:xfrm>
            <a:off x="0" y="0"/>
            <a:ext cx="1928826" cy="246221"/>
          </a:xfrm>
          <a:prstGeom prst="rect">
            <a:avLst/>
          </a:prstGeom>
          <a:noFill/>
        </p:spPr>
        <p:txBody>
          <a:bodyPr wrap="square" rtlCol="0">
            <a:spAutoFit/>
          </a:bodyPr>
          <a:lstStyle/>
          <a:p>
            <a:pPr algn="ctr"/>
            <a:r>
              <a:rPr lang="es-ES" sz="1000" dirty="0" smtClean="0">
                <a:solidFill>
                  <a:srgbClr val="002060"/>
                </a:solidFill>
              </a:rPr>
              <a:t>PROPUESTAS PARA UN IMPULSO</a:t>
            </a:r>
            <a:endParaRPr lang="es-ES" sz="1000" dirty="0">
              <a:solidFill>
                <a:srgbClr val="002060"/>
              </a:solidFill>
            </a:endParaRPr>
          </a:p>
        </p:txBody>
      </p:sp>
      <p:cxnSp>
        <p:nvCxnSpPr>
          <p:cNvPr id="11" name="10 Conector recto"/>
          <p:cNvCxnSpPr/>
          <p:nvPr/>
        </p:nvCxnSpPr>
        <p:spPr>
          <a:xfrm rot="10800000" flipH="1" flipV="1">
            <a:off x="57356" y="214295"/>
            <a:ext cx="1800000" cy="0"/>
          </a:xfrm>
          <a:prstGeom prst="line">
            <a:avLst/>
          </a:prstGeom>
        </p:spPr>
        <p:style>
          <a:lnRef idx="2">
            <a:schemeClr val="accent2"/>
          </a:lnRef>
          <a:fillRef idx="0">
            <a:schemeClr val="accent2"/>
          </a:fillRef>
          <a:effectRef idx="1">
            <a:schemeClr val="accent2"/>
          </a:effectRef>
          <a:fontRef idx="minor">
            <a:schemeClr val="tx1"/>
          </a:fontRef>
        </p:style>
      </p:cxnSp>
      <p:sp>
        <p:nvSpPr>
          <p:cNvPr id="7" name="6 CuadroTexto"/>
          <p:cNvSpPr txBox="1"/>
          <p:nvPr/>
        </p:nvSpPr>
        <p:spPr>
          <a:xfrm>
            <a:off x="642910" y="1393304"/>
            <a:ext cx="8286808" cy="1969770"/>
          </a:xfrm>
          <a:prstGeom prst="rect">
            <a:avLst/>
          </a:prstGeom>
          <a:noFill/>
        </p:spPr>
        <p:txBody>
          <a:bodyPr wrap="square" rtlCol="0">
            <a:spAutoFit/>
          </a:bodyPr>
          <a:lstStyle/>
          <a:p>
            <a:pPr marL="400050" indent="-400050" algn="just">
              <a:spcAft>
                <a:spcPts val="1200"/>
              </a:spcAft>
              <a:buFont typeface="+mj-lt"/>
              <a:buAutoNum type="arabicPeriod" startAt="22"/>
            </a:pPr>
            <a:r>
              <a:rPr lang="es-ES" sz="1600" dirty="0" smtClean="0">
                <a:solidFill>
                  <a:srgbClr val="002060"/>
                </a:solidFill>
              </a:rPr>
              <a:t>Así mismo hay que proporcionar un cierto nivel de </a:t>
            </a:r>
            <a:r>
              <a:rPr lang="es-ES" sz="1600" b="1" u="sng" dirty="0" smtClean="0">
                <a:solidFill>
                  <a:srgbClr val="002060"/>
                </a:solidFill>
              </a:rPr>
              <a:t>autonomía a los centros </a:t>
            </a:r>
            <a:r>
              <a:rPr lang="es-ES" sz="1600" dirty="0" smtClean="0">
                <a:solidFill>
                  <a:srgbClr val="002060"/>
                </a:solidFill>
              </a:rPr>
              <a:t>que permita disponer de perfiles técnicos profesionales adecuados, en relación con la gestión de los recursos humanos. De la misma forma, hemos de ser capaces de gestionar con autonomía un cierto </a:t>
            </a:r>
            <a:r>
              <a:rPr lang="es-ES" sz="1600" b="1" u="sng" dirty="0" smtClean="0">
                <a:solidFill>
                  <a:srgbClr val="002060"/>
                </a:solidFill>
              </a:rPr>
              <a:t>crédito horario </a:t>
            </a:r>
            <a:r>
              <a:rPr lang="es-ES" sz="1600" dirty="0" smtClean="0">
                <a:solidFill>
                  <a:srgbClr val="002060"/>
                </a:solidFill>
              </a:rPr>
              <a:t>en función de sus diferentes características o modelos educativos.</a:t>
            </a:r>
          </a:p>
          <a:p>
            <a:pPr marL="400050" indent="-400050" algn="just">
              <a:spcAft>
                <a:spcPts val="1200"/>
              </a:spcAft>
              <a:buFont typeface="+mj-lt"/>
              <a:buAutoNum type="arabicPeriod" startAt="22"/>
            </a:pPr>
            <a:r>
              <a:rPr lang="es-ES_tradnl" sz="1600" dirty="0" smtClean="0">
                <a:solidFill>
                  <a:srgbClr val="002060"/>
                </a:solidFill>
              </a:rPr>
              <a:t>Los centros deben tener la </a:t>
            </a:r>
            <a:r>
              <a:rPr lang="es-ES_tradnl" sz="1600" b="1" u="sng" dirty="0" smtClean="0">
                <a:solidFill>
                  <a:srgbClr val="002060"/>
                </a:solidFill>
              </a:rPr>
              <a:t>autonomía suficiente para seleccionar a los profesionales </a:t>
            </a:r>
            <a:r>
              <a:rPr lang="es-ES_tradnl" sz="1600" dirty="0" smtClean="0">
                <a:solidFill>
                  <a:srgbClr val="002060"/>
                </a:solidFill>
              </a:rPr>
              <a:t>que mejor se adecuen a las necesidades de los cursos de formación para el empleo que oferten, con indiferencia de su procedencia, del sistema educativo o de la empresa.</a:t>
            </a:r>
            <a:endParaRPr lang="es-ES" sz="1600" dirty="0" smtClean="0">
              <a:solidFill>
                <a:srgbClr val="002060"/>
              </a:solidFill>
            </a:endParaRPr>
          </a:p>
        </p:txBody>
      </p:sp>
      <p:sp>
        <p:nvSpPr>
          <p:cNvPr id="8" name="7 Rectángulo redondeado"/>
          <p:cNvSpPr/>
          <p:nvPr/>
        </p:nvSpPr>
        <p:spPr>
          <a:xfrm>
            <a:off x="500034" y="500048"/>
            <a:ext cx="3214710" cy="28575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dirty="0" smtClean="0"/>
              <a:t>Autonomía de Gestión (II)</a:t>
            </a:r>
            <a:endParaRPr lang="es-E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5 Imagen" descr="fpempresa.jpg"/>
          <p:cNvPicPr>
            <a:picLocks noChangeAspect="1"/>
          </p:cNvPicPr>
          <p:nvPr/>
        </p:nvPicPr>
        <p:blipFill>
          <a:blip r:embed="rId2" cstate="print"/>
          <a:stretch>
            <a:fillRect/>
          </a:stretch>
        </p:blipFill>
        <p:spPr>
          <a:xfrm>
            <a:off x="1571604" y="4568880"/>
            <a:ext cx="7572396" cy="574620"/>
          </a:xfrm>
          <a:prstGeom prst="rect">
            <a:avLst/>
          </a:prstGeom>
        </p:spPr>
      </p:pic>
      <p:pic>
        <p:nvPicPr>
          <p:cNvPr id="4" name="3 Imagen" descr="fpempresa.jpg"/>
          <p:cNvPicPr>
            <a:picLocks noChangeAspect="1"/>
          </p:cNvPicPr>
          <p:nvPr/>
        </p:nvPicPr>
        <p:blipFill>
          <a:blip r:embed="rId2" cstate="print"/>
          <a:stretch>
            <a:fillRect/>
          </a:stretch>
        </p:blipFill>
        <p:spPr>
          <a:xfrm>
            <a:off x="0" y="4568880"/>
            <a:ext cx="7572396" cy="574620"/>
          </a:xfrm>
          <a:prstGeom prst="rect">
            <a:avLst/>
          </a:prstGeom>
        </p:spPr>
      </p:pic>
      <p:sp>
        <p:nvSpPr>
          <p:cNvPr id="9" name="8 CuadroTexto"/>
          <p:cNvSpPr txBox="1"/>
          <p:nvPr/>
        </p:nvSpPr>
        <p:spPr>
          <a:xfrm>
            <a:off x="0" y="0"/>
            <a:ext cx="1928826" cy="246221"/>
          </a:xfrm>
          <a:prstGeom prst="rect">
            <a:avLst/>
          </a:prstGeom>
          <a:noFill/>
        </p:spPr>
        <p:txBody>
          <a:bodyPr wrap="square" rtlCol="0">
            <a:spAutoFit/>
          </a:bodyPr>
          <a:lstStyle/>
          <a:p>
            <a:pPr algn="ctr"/>
            <a:r>
              <a:rPr lang="es-ES" sz="1000" dirty="0" smtClean="0">
                <a:solidFill>
                  <a:srgbClr val="002060"/>
                </a:solidFill>
              </a:rPr>
              <a:t>PROPUESTAS PARA UN IMPULSO</a:t>
            </a:r>
            <a:endParaRPr lang="es-ES" sz="1000" dirty="0">
              <a:solidFill>
                <a:srgbClr val="002060"/>
              </a:solidFill>
            </a:endParaRPr>
          </a:p>
        </p:txBody>
      </p:sp>
      <p:cxnSp>
        <p:nvCxnSpPr>
          <p:cNvPr id="11" name="10 Conector recto"/>
          <p:cNvCxnSpPr/>
          <p:nvPr/>
        </p:nvCxnSpPr>
        <p:spPr>
          <a:xfrm rot="10800000" flipH="1" flipV="1">
            <a:off x="57356" y="214295"/>
            <a:ext cx="1800000" cy="0"/>
          </a:xfrm>
          <a:prstGeom prst="line">
            <a:avLst/>
          </a:prstGeom>
        </p:spPr>
        <p:style>
          <a:lnRef idx="2">
            <a:schemeClr val="accent2"/>
          </a:lnRef>
          <a:fillRef idx="0">
            <a:schemeClr val="accent2"/>
          </a:fillRef>
          <a:effectRef idx="1">
            <a:schemeClr val="accent2"/>
          </a:effectRef>
          <a:fontRef idx="minor">
            <a:schemeClr val="tx1"/>
          </a:fontRef>
        </p:style>
      </p:cxnSp>
      <p:sp>
        <p:nvSpPr>
          <p:cNvPr id="7" name="6 CuadroTexto"/>
          <p:cNvSpPr txBox="1"/>
          <p:nvPr/>
        </p:nvSpPr>
        <p:spPr>
          <a:xfrm>
            <a:off x="642910" y="1252545"/>
            <a:ext cx="8286808" cy="2462213"/>
          </a:xfrm>
          <a:prstGeom prst="rect">
            <a:avLst/>
          </a:prstGeom>
          <a:noFill/>
        </p:spPr>
        <p:txBody>
          <a:bodyPr wrap="square" rtlCol="0">
            <a:spAutoFit/>
          </a:bodyPr>
          <a:lstStyle/>
          <a:p>
            <a:pPr marL="400050" indent="-400050" algn="just">
              <a:spcAft>
                <a:spcPts val="1200"/>
              </a:spcAft>
              <a:buFont typeface="+mj-lt"/>
              <a:buAutoNum type="arabicPeriod" startAt="24"/>
            </a:pPr>
            <a:r>
              <a:rPr lang="es-ES_tradnl" sz="1600" dirty="0" smtClean="0">
                <a:solidFill>
                  <a:srgbClr val="002060"/>
                </a:solidFill>
              </a:rPr>
              <a:t>La importancia de la Formación Profesional como garante de un proceso de crecimiento económico sostenido pasa por una apuesta clara por la calidad, que se traduce, desde la </a:t>
            </a:r>
            <a:r>
              <a:rPr lang="es-ES_tradnl" sz="1600" b="1" u="sng" dirty="0" smtClean="0">
                <a:solidFill>
                  <a:srgbClr val="002060"/>
                </a:solidFill>
              </a:rPr>
              <a:t>generalización de procesos de gestión de la calidad </a:t>
            </a:r>
            <a:r>
              <a:rPr lang="es-ES_tradnl" sz="1600" dirty="0" smtClean="0">
                <a:solidFill>
                  <a:srgbClr val="002060"/>
                </a:solidFill>
              </a:rPr>
              <a:t>ya contrastados en los centros educativos, hasta la </a:t>
            </a:r>
            <a:r>
              <a:rPr lang="es-ES_tradnl" sz="1600" b="1" u="sng" dirty="0" smtClean="0">
                <a:solidFill>
                  <a:srgbClr val="002060"/>
                </a:solidFill>
              </a:rPr>
              <a:t>inversión permanente en equipamiento </a:t>
            </a:r>
            <a:r>
              <a:rPr lang="es-ES_tradnl" sz="1600" dirty="0" smtClean="0">
                <a:solidFill>
                  <a:srgbClr val="002060"/>
                </a:solidFill>
              </a:rPr>
              <a:t>actualizado que nos permita responder a las exigencias del mundo empresarial.</a:t>
            </a:r>
            <a:endParaRPr lang="es-ES" sz="1600" dirty="0" smtClean="0">
              <a:solidFill>
                <a:srgbClr val="002060"/>
              </a:solidFill>
            </a:endParaRPr>
          </a:p>
          <a:p>
            <a:pPr marL="400050" indent="-400050" algn="just">
              <a:spcAft>
                <a:spcPts val="1200"/>
              </a:spcAft>
              <a:buFont typeface="+mj-lt"/>
              <a:buAutoNum type="arabicPeriod" startAt="24"/>
            </a:pPr>
            <a:r>
              <a:rPr lang="es-ES_tradnl" sz="1600" dirty="0" smtClean="0">
                <a:solidFill>
                  <a:srgbClr val="002060"/>
                </a:solidFill>
              </a:rPr>
              <a:t>Así mismo, es necesaria la </a:t>
            </a:r>
            <a:r>
              <a:rPr lang="es-ES_tradnl" sz="1600" b="1" u="sng" dirty="0" smtClean="0">
                <a:solidFill>
                  <a:srgbClr val="002060"/>
                </a:solidFill>
              </a:rPr>
              <a:t>modernización de la práctica docente </a:t>
            </a:r>
            <a:r>
              <a:rPr lang="es-ES_tradnl" sz="1600" dirty="0" smtClean="0">
                <a:solidFill>
                  <a:srgbClr val="002060"/>
                </a:solidFill>
              </a:rPr>
              <a:t>con una apuesta clara por la </a:t>
            </a:r>
            <a:r>
              <a:rPr lang="es-ES_tradnl" sz="1600" b="1" u="sng" dirty="0" smtClean="0">
                <a:solidFill>
                  <a:srgbClr val="002060"/>
                </a:solidFill>
              </a:rPr>
              <a:t>innovación tecnológica </a:t>
            </a:r>
            <a:r>
              <a:rPr lang="es-ES_tradnl" sz="1600" dirty="0" smtClean="0">
                <a:solidFill>
                  <a:srgbClr val="002060"/>
                </a:solidFill>
              </a:rPr>
              <a:t>que garantice disponer de instalaciones y equipamiento. Ello implica, así mismo, la prestación de un </a:t>
            </a:r>
            <a:r>
              <a:rPr lang="es-ES_tradnl" sz="1600" b="1" u="sng" dirty="0" smtClean="0">
                <a:solidFill>
                  <a:srgbClr val="002060"/>
                </a:solidFill>
              </a:rPr>
              <a:t>servicio ágil y eficiente de asesoría y mantenimiento </a:t>
            </a:r>
            <a:r>
              <a:rPr lang="es-ES_tradnl" sz="1600" dirty="0" smtClean="0">
                <a:solidFill>
                  <a:srgbClr val="002060"/>
                </a:solidFill>
              </a:rPr>
              <a:t>tecnológico.</a:t>
            </a:r>
            <a:endParaRPr lang="es-ES" sz="1600" dirty="0" smtClean="0">
              <a:solidFill>
                <a:srgbClr val="002060"/>
              </a:solidFill>
            </a:endParaRPr>
          </a:p>
        </p:txBody>
      </p:sp>
      <p:sp>
        <p:nvSpPr>
          <p:cNvPr id="8" name="7 Rectángulo redondeado"/>
          <p:cNvSpPr/>
          <p:nvPr/>
        </p:nvSpPr>
        <p:spPr>
          <a:xfrm>
            <a:off x="500034" y="500048"/>
            <a:ext cx="3214710" cy="28575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dirty="0" smtClean="0"/>
              <a:t>Modelo Educativo</a:t>
            </a:r>
            <a:endParaRPr lang="es-E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5 Imagen" descr="fpempresa.jpg"/>
          <p:cNvPicPr>
            <a:picLocks noChangeAspect="1"/>
          </p:cNvPicPr>
          <p:nvPr/>
        </p:nvPicPr>
        <p:blipFill>
          <a:blip r:embed="rId2" cstate="print"/>
          <a:stretch>
            <a:fillRect/>
          </a:stretch>
        </p:blipFill>
        <p:spPr>
          <a:xfrm>
            <a:off x="1571604" y="4568880"/>
            <a:ext cx="7572396" cy="574620"/>
          </a:xfrm>
          <a:prstGeom prst="rect">
            <a:avLst/>
          </a:prstGeom>
        </p:spPr>
      </p:pic>
      <p:pic>
        <p:nvPicPr>
          <p:cNvPr id="4" name="3 Imagen" descr="fpempresa.jpg"/>
          <p:cNvPicPr>
            <a:picLocks noChangeAspect="1"/>
          </p:cNvPicPr>
          <p:nvPr/>
        </p:nvPicPr>
        <p:blipFill>
          <a:blip r:embed="rId2" cstate="print"/>
          <a:stretch>
            <a:fillRect/>
          </a:stretch>
        </p:blipFill>
        <p:spPr>
          <a:xfrm>
            <a:off x="0" y="4568880"/>
            <a:ext cx="7572396" cy="574620"/>
          </a:xfrm>
          <a:prstGeom prst="rect">
            <a:avLst/>
          </a:prstGeom>
        </p:spPr>
      </p:pic>
      <p:sp>
        <p:nvSpPr>
          <p:cNvPr id="9" name="8 CuadroTexto"/>
          <p:cNvSpPr txBox="1"/>
          <p:nvPr/>
        </p:nvSpPr>
        <p:spPr>
          <a:xfrm>
            <a:off x="0" y="0"/>
            <a:ext cx="1928826" cy="246221"/>
          </a:xfrm>
          <a:prstGeom prst="rect">
            <a:avLst/>
          </a:prstGeom>
          <a:noFill/>
        </p:spPr>
        <p:txBody>
          <a:bodyPr wrap="square" rtlCol="0">
            <a:spAutoFit/>
          </a:bodyPr>
          <a:lstStyle/>
          <a:p>
            <a:pPr algn="ctr"/>
            <a:r>
              <a:rPr lang="es-ES" sz="1000" dirty="0" smtClean="0">
                <a:solidFill>
                  <a:srgbClr val="002060"/>
                </a:solidFill>
              </a:rPr>
              <a:t>PROPUESTAS PARA UN IMPULSO</a:t>
            </a:r>
            <a:endParaRPr lang="es-ES" sz="1000" dirty="0">
              <a:solidFill>
                <a:srgbClr val="002060"/>
              </a:solidFill>
            </a:endParaRPr>
          </a:p>
        </p:txBody>
      </p:sp>
      <p:cxnSp>
        <p:nvCxnSpPr>
          <p:cNvPr id="11" name="10 Conector recto"/>
          <p:cNvCxnSpPr/>
          <p:nvPr/>
        </p:nvCxnSpPr>
        <p:spPr>
          <a:xfrm rot="10800000" flipH="1" flipV="1">
            <a:off x="57356" y="214295"/>
            <a:ext cx="1800000" cy="0"/>
          </a:xfrm>
          <a:prstGeom prst="line">
            <a:avLst/>
          </a:prstGeom>
        </p:spPr>
        <p:style>
          <a:lnRef idx="2">
            <a:schemeClr val="accent2"/>
          </a:lnRef>
          <a:fillRef idx="0">
            <a:schemeClr val="accent2"/>
          </a:fillRef>
          <a:effectRef idx="1">
            <a:schemeClr val="accent2"/>
          </a:effectRef>
          <a:fontRef idx="minor">
            <a:schemeClr val="tx1"/>
          </a:fontRef>
        </p:style>
      </p:cxnSp>
      <p:sp>
        <p:nvSpPr>
          <p:cNvPr id="7" name="6 CuadroTexto"/>
          <p:cNvSpPr txBox="1"/>
          <p:nvPr/>
        </p:nvSpPr>
        <p:spPr>
          <a:xfrm>
            <a:off x="642910" y="1428742"/>
            <a:ext cx="8286808" cy="2616101"/>
          </a:xfrm>
          <a:prstGeom prst="rect">
            <a:avLst/>
          </a:prstGeom>
          <a:noFill/>
        </p:spPr>
        <p:txBody>
          <a:bodyPr wrap="square" rtlCol="0">
            <a:spAutoFit/>
          </a:bodyPr>
          <a:lstStyle/>
          <a:p>
            <a:pPr marL="400050" indent="-400050" algn="just">
              <a:spcAft>
                <a:spcPts val="1200"/>
              </a:spcAft>
              <a:buFont typeface="+mj-lt"/>
              <a:buAutoNum type="arabicPeriod" startAt="26"/>
            </a:pPr>
            <a:r>
              <a:rPr lang="es-ES_tradnl" sz="1600" dirty="0" smtClean="0">
                <a:solidFill>
                  <a:srgbClr val="002060"/>
                </a:solidFill>
              </a:rPr>
              <a:t>El modelo de formación Dual ha de ser complementario al general, con una clara vocación finalista que facilite una </a:t>
            </a:r>
            <a:r>
              <a:rPr lang="es-ES_tradnl" sz="1600" b="1" u="sng" dirty="0" smtClean="0">
                <a:solidFill>
                  <a:srgbClr val="002060"/>
                </a:solidFill>
              </a:rPr>
              <a:t>oportunidad real de inserción laboral</a:t>
            </a:r>
            <a:r>
              <a:rPr lang="es-ES_tradnl" sz="1600" dirty="0" smtClean="0">
                <a:solidFill>
                  <a:srgbClr val="002060"/>
                </a:solidFill>
              </a:rPr>
              <a:t>.</a:t>
            </a:r>
            <a:endParaRPr lang="es-ES" sz="1600" dirty="0" smtClean="0">
              <a:solidFill>
                <a:srgbClr val="002060"/>
              </a:solidFill>
            </a:endParaRPr>
          </a:p>
          <a:p>
            <a:pPr marL="400050" indent="-400050" algn="just">
              <a:spcAft>
                <a:spcPts val="1200"/>
              </a:spcAft>
              <a:buFont typeface="+mj-lt"/>
              <a:buAutoNum type="arabicPeriod" startAt="26"/>
            </a:pPr>
            <a:r>
              <a:rPr lang="es-ES_tradnl" sz="1600" dirty="0" smtClean="0">
                <a:solidFill>
                  <a:srgbClr val="002060"/>
                </a:solidFill>
              </a:rPr>
              <a:t>Es necesario un modelo que </a:t>
            </a:r>
            <a:r>
              <a:rPr lang="es-ES_tradnl" sz="1600" b="1" u="sng" dirty="0" smtClean="0">
                <a:solidFill>
                  <a:srgbClr val="002060"/>
                </a:solidFill>
              </a:rPr>
              <a:t>garantice la docencia curricular </a:t>
            </a:r>
            <a:r>
              <a:rPr lang="es-ES_tradnl" sz="1600" dirty="0" smtClean="0">
                <a:solidFill>
                  <a:srgbClr val="002060"/>
                </a:solidFill>
              </a:rPr>
              <a:t>en el centro educativo y donde la práctica en la empresa venga a asentar estos conocimientos teórico prácticos y no a sustituirlos.</a:t>
            </a:r>
            <a:endParaRPr lang="es-ES" sz="1600" dirty="0" smtClean="0">
              <a:solidFill>
                <a:srgbClr val="002060"/>
              </a:solidFill>
            </a:endParaRPr>
          </a:p>
          <a:p>
            <a:pPr marL="400050" indent="-400050" algn="just">
              <a:spcAft>
                <a:spcPts val="1200"/>
              </a:spcAft>
              <a:buFont typeface="+mj-lt"/>
              <a:buAutoNum type="arabicPeriod" startAt="26"/>
            </a:pPr>
            <a:r>
              <a:rPr lang="es-ES_tradnl" sz="1600" dirty="0" smtClean="0">
                <a:solidFill>
                  <a:srgbClr val="002060"/>
                </a:solidFill>
              </a:rPr>
              <a:t>Es importante que el alumnado sienta que es el objetivo del proceso y que su participación en la empresa es productiva, por lo que </a:t>
            </a:r>
            <a:r>
              <a:rPr lang="es-ES_tradnl" sz="1600" b="1" u="sng" dirty="0" smtClean="0">
                <a:solidFill>
                  <a:srgbClr val="002060"/>
                </a:solidFill>
              </a:rPr>
              <a:t>debe ser remunerada</a:t>
            </a:r>
            <a:r>
              <a:rPr lang="es-ES_tradnl" sz="1600" b="1" dirty="0" smtClean="0">
                <a:solidFill>
                  <a:srgbClr val="002060"/>
                </a:solidFill>
              </a:rPr>
              <a:t> </a:t>
            </a:r>
            <a:r>
              <a:rPr lang="es-ES_tradnl" sz="1600" dirty="0" smtClean="0">
                <a:solidFill>
                  <a:srgbClr val="002060"/>
                </a:solidFill>
              </a:rPr>
              <a:t>y con cobertura de la Seguridad Social, tomando como base el salario mínimo interprofesional proporcionalmente a la carga horaria atribuida.</a:t>
            </a:r>
            <a:endParaRPr lang="es-ES" sz="1600" dirty="0" smtClean="0">
              <a:solidFill>
                <a:srgbClr val="002060"/>
              </a:solidFill>
            </a:endParaRPr>
          </a:p>
        </p:txBody>
      </p:sp>
      <p:sp>
        <p:nvSpPr>
          <p:cNvPr id="8" name="7 Rectángulo redondeado"/>
          <p:cNvSpPr/>
          <p:nvPr/>
        </p:nvSpPr>
        <p:spPr>
          <a:xfrm>
            <a:off x="500034" y="500048"/>
            <a:ext cx="3214710" cy="28575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dirty="0" smtClean="0"/>
              <a:t>Formación Profesional Dual</a:t>
            </a:r>
            <a:endParaRPr lang="es-E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5 Imagen" descr="fpempresa.jpg"/>
          <p:cNvPicPr>
            <a:picLocks noChangeAspect="1"/>
          </p:cNvPicPr>
          <p:nvPr/>
        </p:nvPicPr>
        <p:blipFill>
          <a:blip r:embed="rId2" cstate="print"/>
          <a:stretch>
            <a:fillRect/>
          </a:stretch>
        </p:blipFill>
        <p:spPr>
          <a:xfrm>
            <a:off x="1571604" y="4568880"/>
            <a:ext cx="7572396" cy="574620"/>
          </a:xfrm>
          <a:prstGeom prst="rect">
            <a:avLst/>
          </a:prstGeom>
        </p:spPr>
      </p:pic>
      <p:pic>
        <p:nvPicPr>
          <p:cNvPr id="4" name="3 Imagen" descr="fpempresa.jpg"/>
          <p:cNvPicPr>
            <a:picLocks noChangeAspect="1"/>
          </p:cNvPicPr>
          <p:nvPr/>
        </p:nvPicPr>
        <p:blipFill>
          <a:blip r:embed="rId2" cstate="print"/>
          <a:stretch>
            <a:fillRect/>
          </a:stretch>
        </p:blipFill>
        <p:spPr>
          <a:xfrm>
            <a:off x="0" y="4568880"/>
            <a:ext cx="7572396" cy="574620"/>
          </a:xfrm>
          <a:prstGeom prst="rect">
            <a:avLst/>
          </a:prstGeom>
        </p:spPr>
      </p:pic>
      <p:sp>
        <p:nvSpPr>
          <p:cNvPr id="9" name="8 CuadroTexto"/>
          <p:cNvSpPr txBox="1"/>
          <p:nvPr/>
        </p:nvSpPr>
        <p:spPr>
          <a:xfrm>
            <a:off x="0" y="0"/>
            <a:ext cx="1928826" cy="246221"/>
          </a:xfrm>
          <a:prstGeom prst="rect">
            <a:avLst/>
          </a:prstGeom>
          <a:noFill/>
        </p:spPr>
        <p:txBody>
          <a:bodyPr wrap="square" rtlCol="0">
            <a:spAutoFit/>
          </a:bodyPr>
          <a:lstStyle/>
          <a:p>
            <a:pPr algn="ctr"/>
            <a:r>
              <a:rPr lang="es-ES" sz="1000" dirty="0" smtClean="0">
                <a:solidFill>
                  <a:srgbClr val="002060"/>
                </a:solidFill>
              </a:rPr>
              <a:t>PROPUESTAS PARA UN IMPULSO</a:t>
            </a:r>
            <a:endParaRPr lang="es-ES" sz="1000" dirty="0">
              <a:solidFill>
                <a:srgbClr val="002060"/>
              </a:solidFill>
            </a:endParaRPr>
          </a:p>
        </p:txBody>
      </p:sp>
      <p:cxnSp>
        <p:nvCxnSpPr>
          <p:cNvPr id="11" name="10 Conector recto"/>
          <p:cNvCxnSpPr/>
          <p:nvPr/>
        </p:nvCxnSpPr>
        <p:spPr>
          <a:xfrm rot="10800000" flipH="1" flipV="1">
            <a:off x="57356" y="214295"/>
            <a:ext cx="1800000" cy="0"/>
          </a:xfrm>
          <a:prstGeom prst="line">
            <a:avLst/>
          </a:prstGeom>
        </p:spPr>
        <p:style>
          <a:lnRef idx="2">
            <a:schemeClr val="accent2"/>
          </a:lnRef>
          <a:fillRef idx="0">
            <a:schemeClr val="accent2"/>
          </a:fillRef>
          <a:effectRef idx="1">
            <a:schemeClr val="accent2"/>
          </a:effectRef>
          <a:fontRef idx="minor">
            <a:schemeClr val="tx1"/>
          </a:fontRef>
        </p:style>
      </p:cxnSp>
      <p:sp>
        <p:nvSpPr>
          <p:cNvPr id="7" name="6 CuadroTexto"/>
          <p:cNvSpPr txBox="1"/>
          <p:nvPr/>
        </p:nvSpPr>
        <p:spPr>
          <a:xfrm>
            <a:off x="642910" y="1428742"/>
            <a:ext cx="8286808" cy="2862322"/>
          </a:xfrm>
          <a:prstGeom prst="rect">
            <a:avLst/>
          </a:prstGeom>
          <a:noFill/>
        </p:spPr>
        <p:txBody>
          <a:bodyPr wrap="square" rtlCol="0">
            <a:spAutoFit/>
          </a:bodyPr>
          <a:lstStyle/>
          <a:p>
            <a:pPr marL="400050" indent="-400050" algn="just">
              <a:spcAft>
                <a:spcPts val="1200"/>
              </a:spcAft>
              <a:buFont typeface="+mj-lt"/>
              <a:buAutoNum type="arabicPeriod" startAt="29"/>
            </a:pPr>
            <a:r>
              <a:rPr lang="es-ES_tradnl" sz="1600" dirty="0" smtClean="0">
                <a:solidFill>
                  <a:srgbClr val="002060"/>
                </a:solidFill>
              </a:rPr>
              <a:t>Debe contemplarse como una </a:t>
            </a:r>
            <a:r>
              <a:rPr lang="es-ES_tradnl" sz="1600" b="1" u="sng" dirty="0" smtClean="0">
                <a:solidFill>
                  <a:srgbClr val="002060"/>
                </a:solidFill>
              </a:rPr>
              <a:t>pieza clave</a:t>
            </a:r>
            <a:r>
              <a:rPr lang="es-ES_tradnl" sz="1600" b="1" dirty="0" smtClean="0">
                <a:solidFill>
                  <a:srgbClr val="002060"/>
                </a:solidFill>
              </a:rPr>
              <a:t>  </a:t>
            </a:r>
            <a:r>
              <a:rPr lang="es-ES_tradnl" sz="1600" dirty="0" smtClean="0">
                <a:solidFill>
                  <a:srgbClr val="002060"/>
                </a:solidFill>
              </a:rPr>
              <a:t>y por tanto garantizarse</a:t>
            </a:r>
            <a:r>
              <a:rPr lang="es-ES_tradnl" sz="1600" b="1" dirty="0" smtClean="0">
                <a:solidFill>
                  <a:srgbClr val="002060"/>
                </a:solidFill>
              </a:rPr>
              <a:t>, </a:t>
            </a:r>
            <a:r>
              <a:rPr lang="es-ES_tradnl" sz="1600" dirty="0" smtClean="0">
                <a:solidFill>
                  <a:srgbClr val="002060"/>
                </a:solidFill>
              </a:rPr>
              <a:t>en el proceso formativo de nuestros alumnos, por lo que se debe impulsar y garantizar su </a:t>
            </a:r>
            <a:r>
              <a:rPr lang="es-ES_tradnl" sz="1600" b="1" u="sng" dirty="0" smtClean="0">
                <a:solidFill>
                  <a:srgbClr val="002060"/>
                </a:solidFill>
              </a:rPr>
              <a:t>cualificación y coordinación</a:t>
            </a:r>
            <a:r>
              <a:rPr lang="es-ES_tradnl" sz="1600" dirty="0" smtClean="0">
                <a:solidFill>
                  <a:srgbClr val="002060"/>
                </a:solidFill>
              </a:rPr>
              <a:t>.</a:t>
            </a:r>
            <a:endParaRPr lang="es-ES" sz="1600" dirty="0" smtClean="0">
              <a:solidFill>
                <a:srgbClr val="002060"/>
              </a:solidFill>
            </a:endParaRPr>
          </a:p>
          <a:p>
            <a:pPr marL="400050" indent="-400050" algn="just">
              <a:spcAft>
                <a:spcPts val="1200"/>
              </a:spcAft>
              <a:buFont typeface="+mj-lt"/>
              <a:buAutoNum type="arabicPeriod" startAt="29"/>
            </a:pPr>
            <a:r>
              <a:rPr lang="es-ES_tradnl" sz="1600" dirty="0" smtClean="0">
                <a:solidFill>
                  <a:srgbClr val="002060"/>
                </a:solidFill>
              </a:rPr>
              <a:t>Es necesaria la existencia de un </a:t>
            </a:r>
            <a:r>
              <a:rPr lang="es-ES_tradnl" sz="1600" b="1" u="sng" dirty="0" smtClean="0">
                <a:solidFill>
                  <a:srgbClr val="002060"/>
                </a:solidFill>
              </a:rPr>
              <a:t>observatorio de empleo</a:t>
            </a:r>
            <a:r>
              <a:rPr lang="es-ES_tradnl" sz="1600" dirty="0" smtClean="0">
                <a:solidFill>
                  <a:srgbClr val="002060"/>
                </a:solidFill>
              </a:rPr>
              <a:t>, territorial y nacional, en constante conexión con los servicios de orientación. Estos observatorios, constituidos con profesionales independientes, deben suministrar información actualizada en relación con los parámetros de inserción laboral de recién titulados, de desempleo y retribución media por familias profesionales, incluso por ciclo formativo y otros similares.</a:t>
            </a:r>
            <a:endParaRPr lang="es-ES" sz="1600" dirty="0" smtClean="0">
              <a:solidFill>
                <a:srgbClr val="002060"/>
              </a:solidFill>
            </a:endParaRPr>
          </a:p>
          <a:p>
            <a:pPr marL="400050" indent="-400050" algn="just">
              <a:spcAft>
                <a:spcPts val="1200"/>
              </a:spcAft>
              <a:buFont typeface="+mj-lt"/>
              <a:buAutoNum type="arabicPeriod" startAt="29"/>
            </a:pPr>
            <a:r>
              <a:rPr lang="es-ES_tradnl" sz="1600" dirty="0" smtClean="0">
                <a:solidFill>
                  <a:srgbClr val="002060"/>
                </a:solidFill>
              </a:rPr>
              <a:t>Los centros de formación profesional han de ofrecer, así mismo, </a:t>
            </a:r>
            <a:r>
              <a:rPr lang="es-ES_tradnl" sz="1600" b="1" u="sng" dirty="0" smtClean="0">
                <a:solidFill>
                  <a:srgbClr val="002060"/>
                </a:solidFill>
              </a:rPr>
              <a:t>orientación para el empleo</a:t>
            </a:r>
            <a:r>
              <a:rPr lang="es-ES_tradnl" sz="1600" dirty="0" smtClean="0">
                <a:solidFill>
                  <a:srgbClr val="002060"/>
                </a:solidFill>
              </a:rPr>
              <a:t>, lo que hace necesario un incremento de dotación de personal especializado en este campo.</a:t>
            </a:r>
          </a:p>
        </p:txBody>
      </p:sp>
      <p:sp>
        <p:nvSpPr>
          <p:cNvPr id="8" name="7 Rectángulo redondeado"/>
          <p:cNvSpPr/>
          <p:nvPr/>
        </p:nvSpPr>
        <p:spPr>
          <a:xfrm>
            <a:off x="500034" y="500048"/>
            <a:ext cx="3214710" cy="28575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dirty="0" smtClean="0"/>
              <a:t>Servicio  de  Orientación</a:t>
            </a:r>
            <a:endParaRPr lang="es-E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descr="fpempresa.jpg"/>
          <p:cNvPicPr>
            <a:picLocks noChangeAspect="1"/>
          </p:cNvPicPr>
          <p:nvPr/>
        </p:nvPicPr>
        <p:blipFill>
          <a:blip r:embed="rId2" cstate="print"/>
          <a:stretch>
            <a:fillRect/>
          </a:stretch>
        </p:blipFill>
        <p:spPr>
          <a:xfrm>
            <a:off x="0" y="4470159"/>
            <a:ext cx="9144000" cy="693879"/>
          </a:xfrm>
          <a:prstGeom prst="rect">
            <a:avLst/>
          </a:prstGeom>
        </p:spPr>
      </p:pic>
      <p:sp>
        <p:nvSpPr>
          <p:cNvPr id="5" name="4 CuadroTexto"/>
          <p:cNvSpPr txBox="1"/>
          <p:nvPr/>
        </p:nvSpPr>
        <p:spPr>
          <a:xfrm>
            <a:off x="2714612" y="714362"/>
            <a:ext cx="6000792" cy="3477875"/>
          </a:xfrm>
          <a:prstGeom prst="rect">
            <a:avLst/>
          </a:prstGeom>
          <a:noFill/>
        </p:spPr>
        <p:txBody>
          <a:bodyPr wrap="square" rtlCol="0">
            <a:spAutoFit/>
          </a:bodyPr>
          <a:lstStyle/>
          <a:p>
            <a:pPr algn="just"/>
            <a:r>
              <a:rPr lang="es-ES" sz="2000" dirty="0" smtClean="0"/>
              <a:t>La posibilidad de realizar un sueño es lo que hace que la vida sea interesante.</a:t>
            </a:r>
          </a:p>
          <a:p>
            <a:pPr algn="just"/>
            <a:r>
              <a:rPr lang="es-ES" sz="2000" i="1" dirty="0" smtClean="0"/>
              <a:t>Paulo Coelho</a:t>
            </a:r>
          </a:p>
          <a:p>
            <a:pPr algn="just"/>
            <a:endParaRPr lang="es-ES" sz="2000" i="1" dirty="0" smtClean="0"/>
          </a:p>
          <a:p>
            <a:pPr algn="just"/>
            <a:r>
              <a:rPr lang="es-ES" sz="2000" i="1" dirty="0" smtClean="0"/>
              <a:t>Hablar de ilusiones, es admitir a la vez que existe una realidad que no ilusiona.</a:t>
            </a:r>
          </a:p>
          <a:p>
            <a:pPr algn="just"/>
            <a:r>
              <a:rPr lang="es-ES" sz="2000" i="1" dirty="0" smtClean="0"/>
              <a:t>André Maurois</a:t>
            </a:r>
          </a:p>
          <a:p>
            <a:pPr algn="just"/>
            <a:endParaRPr lang="es-ES" sz="2000" dirty="0" smtClean="0"/>
          </a:p>
          <a:p>
            <a:pPr algn="just"/>
            <a:r>
              <a:rPr lang="es-ES" sz="2000" dirty="0" smtClean="0"/>
              <a:t>Sólo es posible avanzar cuando se mira lejos. Solo cabe progresar cuando se piensa en grande".</a:t>
            </a:r>
          </a:p>
          <a:p>
            <a:pPr algn="just"/>
            <a:r>
              <a:rPr lang="es-ES" sz="2000" i="1" dirty="0" smtClean="0"/>
              <a:t>José Ortega y Gasset</a:t>
            </a:r>
          </a:p>
        </p:txBody>
      </p:sp>
      <p:pic>
        <p:nvPicPr>
          <p:cNvPr id="1026" name="Picture 2"/>
          <p:cNvPicPr>
            <a:picLocks noChangeAspect="1" noChangeArrowheads="1"/>
          </p:cNvPicPr>
          <p:nvPr/>
        </p:nvPicPr>
        <p:blipFill>
          <a:blip r:embed="rId3" cstate="print"/>
          <a:srcRect/>
          <a:stretch>
            <a:fillRect/>
          </a:stretch>
        </p:blipFill>
        <p:spPr bwMode="auto">
          <a:xfrm>
            <a:off x="142844" y="1142990"/>
            <a:ext cx="2381250" cy="25336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14 Flecha abajo"/>
          <p:cNvSpPr/>
          <p:nvPr/>
        </p:nvSpPr>
        <p:spPr>
          <a:xfrm>
            <a:off x="4536422" y="285734"/>
            <a:ext cx="312365" cy="4000528"/>
          </a:xfrm>
          <a:prstGeom prst="down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5 Imagen" descr="fpempresa.jpg"/>
          <p:cNvPicPr>
            <a:picLocks noChangeAspect="1"/>
          </p:cNvPicPr>
          <p:nvPr/>
        </p:nvPicPr>
        <p:blipFill>
          <a:blip r:embed="rId2" cstate="print"/>
          <a:stretch>
            <a:fillRect/>
          </a:stretch>
        </p:blipFill>
        <p:spPr>
          <a:xfrm>
            <a:off x="1571604" y="4568880"/>
            <a:ext cx="7572396" cy="574620"/>
          </a:xfrm>
          <a:prstGeom prst="rect">
            <a:avLst/>
          </a:prstGeom>
        </p:spPr>
      </p:pic>
      <p:pic>
        <p:nvPicPr>
          <p:cNvPr id="4" name="3 Imagen" descr="fpempresa.jpg"/>
          <p:cNvPicPr>
            <a:picLocks noChangeAspect="1"/>
          </p:cNvPicPr>
          <p:nvPr/>
        </p:nvPicPr>
        <p:blipFill>
          <a:blip r:embed="rId2" cstate="print"/>
          <a:stretch>
            <a:fillRect/>
          </a:stretch>
        </p:blipFill>
        <p:spPr>
          <a:xfrm>
            <a:off x="0" y="4568880"/>
            <a:ext cx="7572396" cy="574620"/>
          </a:xfrm>
          <a:prstGeom prst="rect">
            <a:avLst/>
          </a:prstGeom>
        </p:spPr>
      </p:pic>
      <p:pic>
        <p:nvPicPr>
          <p:cNvPr id="8" name="Picture 2" descr="http://www.escueladeartedeteruel.es/content/news/16/logo2.gif"/>
          <p:cNvPicPr>
            <a:picLocks noChangeAspect="1" noChangeArrowheads="1"/>
          </p:cNvPicPr>
          <p:nvPr/>
        </p:nvPicPr>
        <p:blipFill>
          <a:blip r:embed="rId3" cstate="print"/>
          <a:srcRect/>
          <a:stretch>
            <a:fillRect/>
          </a:stretch>
        </p:blipFill>
        <p:spPr bwMode="auto">
          <a:xfrm>
            <a:off x="142844" y="571486"/>
            <a:ext cx="2438400" cy="2066925"/>
          </a:xfrm>
          <a:prstGeom prst="rect">
            <a:avLst/>
          </a:prstGeom>
          <a:noFill/>
        </p:spPr>
      </p:pic>
      <p:sp>
        <p:nvSpPr>
          <p:cNvPr id="12" name="11 CuadroTexto"/>
          <p:cNvSpPr txBox="1"/>
          <p:nvPr/>
        </p:nvSpPr>
        <p:spPr>
          <a:xfrm>
            <a:off x="2928926" y="428610"/>
            <a:ext cx="5429288" cy="1015663"/>
          </a:xfrm>
          <a:prstGeom prst="rect">
            <a:avLst/>
          </a:prstGeom>
          <a:noFill/>
        </p:spPr>
        <p:txBody>
          <a:bodyPr wrap="square" rtlCol="0">
            <a:spAutoFit/>
          </a:bodyPr>
          <a:lstStyle/>
          <a:p>
            <a:r>
              <a:rPr lang="es-ES" sz="2000" dirty="0" smtClean="0">
                <a:solidFill>
                  <a:srgbClr val="002060"/>
                </a:solidFill>
              </a:rPr>
              <a:t>“Proyecto FP#EMPRESA: nuevas formas de relación de los Centros de FP con su entorno empresarial”</a:t>
            </a:r>
            <a:endParaRPr lang="es-ES" sz="2000" dirty="0">
              <a:solidFill>
                <a:srgbClr val="002060"/>
              </a:solidFill>
            </a:endParaRPr>
          </a:p>
        </p:txBody>
      </p:sp>
      <p:sp>
        <p:nvSpPr>
          <p:cNvPr id="13" name="12 CuadroTexto"/>
          <p:cNvSpPr txBox="1"/>
          <p:nvPr/>
        </p:nvSpPr>
        <p:spPr>
          <a:xfrm>
            <a:off x="3143240" y="2038647"/>
            <a:ext cx="3071834" cy="461665"/>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s-ES" sz="2400" dirty="0" smtClean="0">
                <a:solidFill>
                  <a:schemeClr val="bg1"/>
                </a:solidFill>
              </a:rPr>
              <a:t>INSERCIÓN LABORAL</a:t>
            </a:r>
            <a:endParaRPr lang="es-ES" sz="2400" dirty="0">
              <a:solidFill>
                <a:schemeClr val="bg1"/>
              </a:solidFill>
            </a:endParaRPr>
          </a:p>
        </p:txBody>
      </p:sp>
      <p:sp>
        <p:nvSpPr>
          <p:cNvPr id="14" name="13 CuadroTexto"/>
          <p:cNvSpPr txBox="1"/>
          <p:nvPr/>
        </p:nvSpPr>
        <p:spPr>
          <a:xfrm>
            <a:off x="857224" y="3056285"/>
            <a:ext cx="8001056" cy="1015663"/>
          </a:xfrm>
          <a:prstGeom prst="rect">
            <a:avLst/>
          </a:prstGeom>
          <a:noFill/>
        </p:spPr>
        <p:txBody>
          <a:bodyPr wrap="square" rtlCol="0">
            <a:spAutoFit/>
          </a:bodyPr>
          <a:lstStyle/>
          <a:p>
            <a:r>
              <a:rPr lang="es-ES" sz="2000" dirty="0" smtClean="0">
                <a:solidFill>
                  <a:srgbClr val="002060"/>
                </a:solidFill>
              </a:rPr>
              <a:t>Creación de un portal de empleo que permita interaccionar directamente a titulados de FP, empresas demandantes de empleo y Centros de Formación Profesional</a:t>
            </a:r>
            <a:endParaRPr lang="es-ES" sz="2000" dirty="0">
              <a:solidFill>
                <a:srgbClr val="002060"/>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5 Imagen" descr="fpempresa.jpg"/>
          <p:cNvPicPr>
            <a:picLocks noChangeAspect="1"/>
          </p:cNvPicPr>
          <p:nvPr/>
        </p:nvPicPr>
        <p:blipFill>
          <a:blip r:embed="rId2" cstate="print"/>
          <a:stretch>
            <a:fillRect/>
          </a:stretch>
        </p:blipFill>
        <p:spPr>
          <a:xfrm>
            <a:off x="1571604" y="4568880"/>
            <a:ext cx="7572396" cy="574620"/>
          </a:xfrm>
          <a:prstGeom prst="rect">
            <a:avLst/>
          </a:prstGeom>
        </p:spPr>
      </p:pic>
      <p:pic>
        <p:nvPicPr>
          <p:cNvPr id="4" name="3 Imagen" descr="fpempresa.jpg"/>
          <p:cNvPicPr>
            <a:picLocks noChangeAspect="1"/>
          </p:cNvPicPr>
          <p:nvPr/>
        </p:nvPicPr>
        <p:blipFill>
          <a:blip r:embed="rId2" cstate="print"/>
          <a:stretch>
            <a:fillRect/>
          </a:stretch>
        </p:blipFill>
        <p:spPr>
          <a:xfrm>
            <a:off x="0" y="4568880"/>
            <a:ext cx="7572396" cy="574620"/>
          </a:xfrm>
          <a:prstGeom prst="rect">
            <a:avLst/>
          </a:prstGeom>
        </p:spPr>
      </p:pic>
      <p:pic>
        <p:nvPicPr>
          <p:cNvPr id="7" name="Picture 2" descr="http://image.slidesharecdn.com/presentacinfpempresaencentro-120113105648-phpapp02/95/presentacion-proyecto-fpempresa-9-728.jpg?cb=1326474079"/>
          <p:cNvPicPr>
            <a:picLocks noChangeAspect="1" noChangeArrowheads="1"/>
          </p:cNvPicPr>
          <p:nvPr/>
        </p:nvPicPr>
        <p:blipFill>
          <a:blip r:embed="rId3" cstate="print"/>
          <a:srcRect/>
          <a:stretch>
            <a:fillRect/>
          </a:stretch>
        </p:blipFill>
        <p:spPr bwMode="auto">
          <a:xfrm>
            <a:off x="142844" y="357172"/>
            <a:ext cx="5543366" cy="3929090"/>
          </a:xfrm>
          <a:prstGeom prst="rect">
            <a:avLst/>
          </a:prstGeom>
          <a:noFill/>
        </p:spPr>
      </p:pic>
      <p:pic>
        <p:nvPicPr>
          <p:cNvPr id="23554" name="Picture 2" descr="http://empresariados.com/wp-content/2014/05/negociar-el-precio.jpg"/>
          <p:cNvPicPr>
            <a:picLocks noChangeAspect="1" noChangeArrowheads="1"/>
          </p:cNvPicPr>
          <p:nvPr/>
        </p:nvPicPr>
        <p:blipFill>
          <a:blip r:embed="rId4" cstate="print"/>
          <a:srcRect/>
          <a:stretch>
            <a:fillRect/>
          </a:stretch>
        </p:blipFill>
        <p:spPr bwMode="auto">
          <a:xfrm>
            <a:off x="5786446" y="2857502"/>
            <a:ext cx="2857472" cy="1416830"/>
          </a:xfrm>
          <a:prstGeom prst="rect">
            <a:avLst/>
          </a:prstGeom>
          <a:noFill/>
        </p:spPr>
      </p:pic>
      <p:sp>
        <p:nvSpPr>
          <p:cNvPr id="8" name="7 CuadroTexto"/>
          <p:cNvSpPr txBox="1"/>
          <p:nvPr/>
        </p:nvSpPr>
        <p:spPr>
          <a:xfrm>
            <a:off x="5643570" y="642924"/>
            <a:ext cx="3071834" cy="1938992"/>
          </a:xfrm>
          <a:prstGeom prst="rect">
            <a:avLst/>
          </a:prstGeom>
          <a:noFill/>
        </p:spPr>
        <p:txBody>
          <a:bodyPr wrap="square" rtlCol="0">
            <a:spAutoFit/>
          </a:bodyPr>
          <a:lstStyle/>
          <a:p>
            <a:r>
              <a:rPr lang="es-ES" sz="2000" dirty="0" smtClean="0">
                <a:solidFill>
                  <a:srgbClr val="002060"/>
                </a:solidFill>
              </a:rPr>
              <a:t>GENERACIÓN DE UN NUEVO VALOR AÑADIDO:</a:t>
            </a:r>
          </a:p>
          <a:p>
            <a:endParaRPr lang="es-ES" sz="2000" dirty="0" smtClean="0">
              <a:solidFill>
                <a:srgbClr val="002060"/>
              </a:solidFill>
            </a:endParaRPr>
          </a:p>
          <a:p>
            <a:r>
              <a:rPr lang="es-ES" sz="2000" dirty="0" smtClean="0">
                <a:solidFill>
                  <a:srgbClr val="002060"/>
                </a:solidFill>
              </a:rPr>
              <a:t>La interacción entre los diferentes centros que integran el proyecto.</a:t>
            </a:r>
            <a:endParaRPr lang="es-ES" sz="2000" dirty="0">
              <a:solidFill>
                <a:srgbClr val="002060"/>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5 Imagen" descr="fpempresa.jpg"/>
          <p:cNvPicPr>
            <a:picLocks noChangeAspect="1"/>
          </p:cNvPicPr>
          <p:nvPr/>
        </p:nvPicPr>
        <p:blipFill>
          <a:blip r:embed="rId2" cstate="print"/>
          <a:stretch>
            <a:fillRect/>
          </a:stretch>
        </p:blipFill>
        <p:spPr>
          <a:xfrm>
            <a:off x="1571604" y="4568880"/>
            <a:ext cx="7572396" cy="574620"/>
          </a:xfrm>
          <a:prstGeom prst="rect">
            <a:avLst/>
          </a:prstGeom>
        </p:spPr>
      </p:pic>
      <p:pic>
        <p:nvPicPr>
          <p:cNvPr id="4" name="3 Imagen" descr="fpempresa.jpg"/>
          <p:cNvPicPr>
            <a:picLocks noChangeAspect="1"/>
          </p:cNvPicPr>
          <p:nvPr/>
        </p:nvPicPr>
        <p:blipFill>
          <a:blip r:embed="rId2" cstate="print"/>
          <a:stretch>
            <a:fillRect/>
          </a:stretch>
        </p:blipFill>
        <p:spPr>
          <a:xfrm>
            <a:off x="0" y="4568880"/>
            <a:ext cx="7572396" cy="574620"/>
          </a:xfrm>
          <a:prstGeom prst="rect">
            <a:avLst/>
          </a:prstGeom>
        </p:spPr>
      </p:pic>
      <p:sp>
        <p:nvSpPr>
          <p:cNvPr id="8" name="7 CuadroTexto"/>
          <p:cNvSpPr txBox="1"/>
          <p:nvPr/>
        </p:nvSpPr>
        <p:spPr>
          <a:xfrm>
            <a:off x="4643438" y="917380"/>
            <a:ext cx="4357718" cy="2000548"/>
          </a:xfrm>
          <a:prstGeom prst="rect">
            <a:avLst/>
          </a:prstGeom>
          <a:noFill/>
        </p:spPr>
        <p:txBody>
          <a:bodyPr wrap="square" rtlCol="0">
            <a:spAutoFit/>
          </a:bodyPr>
          <a:lstStyle/>
          <a:p>
            <a:pPr indent="180000">
              <a:buFont typeface="Arial" pitchFamily="34" charset="0"/>
              <a:buChar char="•"/>
            </a:pPr>
            <a:r>
              <a:rPr lang="es-ES" sz="2000" dirty="0" smtClean="0">
                <a:solidFill>
                  <a:srgbClr val="002060"/>
                </a:solidFill>
              </a:rPr>
              <a:t>INTERCAMBIO DE BUENAS PRÁCTICAS</a:t>
            </a:r>
          </a:p>
          <a:p>
            <a:pPr indent="180000"/>
            <a:endParaRPr lang="es-ES" sz="800" dirty="0" smtClean="0">
              <a:solidFill>
                <a:srgbClr val="002060"/>
              </a:solidFill>
            </a:endParaRPr>
          </a:p>
          <a:p>
            <a:pPr indent="180000">
              <a:buFont typeface="Arial" pitchFamily="34" charset="0"/>
              <a:buChar char="•"/>
            </a:pPr>
            <a:r>
              <a:rPr lang="es-ES" sz="2000" dirty="0" smtClean="0">
                <a:solidFill>
                  <a:srgbClr val="002060"/>
                </a:solidFill>
              </a:rPr>
              <a:t>DEBATE DE IDEAS</a:t>
            </a:r>
          </a:p>
          <a:p>
            <a:pPr indent="180000">
              <a:buFont typeface="Arial" pitchFamily="34" charset="0"/>
              <a:buChar char="•"/>
            </a:pPr>
            <a:endParaRPr lang="es-ES" sz="800" dirty="0" smtClean="0">
              <a:solidFill>
                <a:srgbClr val="002060"/>
              </a:solidFill>
            </a:endParaRPr>
          </a:p>
          <a:p>
            <a:pPr indent="180000">
              <a:buFont typeface="Arial" pitchFamily="34" charset="0"/>
              <a:buChar char="•"/>
            </a:pPr>
            <a:r>
              <a:rPr lang="es-ES" sz="2000" dirty="0" smtClean="0">
                <a:solidFill>
                  <a:srgbClr val="002060"/>
                </a:solidFill>
              </a:rPr>
              <a:t>PROPUESTAS DE PROYECTOS</a:t>
            </a:r>
          </a:p>
          <a:p>
            <a:pPr indent="180000"/>
            <a:endParaRPr lang="es-ES" sz="800" dirty="0" smtClean="0">
              <a:solidFill>
                <a:srgbClr val="002060"/>
              </a:solidFill>
            </a:endParaRPr>
          </a:p>
          <a:p>
            <a:pPr indent="180000">
              <a:buFont typeface="Arial" pitchFamily="34" charset="0"/>
              <a:buChar char="•"/>
            </a:pPr>
            <a:r>
              <a:rPr lang="es-ES" sz="2000" dirty="0" smtClean="0">
                <a:solidFill>
                  <a:srgbClr val="002060"/>
                </a:solidFill>
              </a:rPr>
              <a:t>CREACIÓN DE RELACIONES ENTRE </a:t>
            </a:r>
          </a:p>
          <a:p>
            <a:pPr indent="180000"/>
            <a:r>
              <a:rPr lang="es-ES" sz="2000" dirty="0" smtClean="0">
                <a:solidFill>
                  <a:srgbClr val="002060"/>
                </a:solidFill>
              </a:rPr>
              <a:t>PROFESORES Y CON INSTITUCIONES</a:t>
            </a:r>
          </a:p>
        </p:txBody>
      </p:sp>
      <p:pic>
        <p:nvPicPr>
          <p:cNvPr id="9" name="Picture 2" descr="http://www.castillalamancha.es/sites/default/files/documentos/fotografias/20120627/marcial20marin20en20presentacion20fp20empresa-6.jpg"/>
          <p:cNvPicPr>
            <a:picLocks noChangeAspect="1" noChangeArrowheads="1"/>
          </p:cNvPicPr>
          <p:nvPr/>
        </p:nvPicPr>
        <p:blipFill>
          <a:blip r:embed="rId3" cstate="print"/>
          <a:srcRect/>
          <a:stretch>
            <a:fillRect/>
          </a:stretch>
        </p:blipFill>
        <p:spPr bwMode="auto">
          <a:xfrm>
            <a:off x="357158" y="500048"/>
            <a:ext cx="4143403" cy="2754742"/>
          </a:xfrm>
          <a:prstGeom prst="rect">
            <a:avLst/>
          </a:prstGeom>
          <a:noFill/>
        </p:spPr>
      </p:pic>
      <p:sp>
        <p:nvSpPr>
          <p:cNvPr id="7" name="6 CuadroTexto"/>
          <p:cNvSpPr txBox="1"/>
          <p:nvPr/>
        </p:nvSpPr>
        <p:spPr>
          <a:xfrm>
            <a:off x="642910" y="3500444"/>
            <a:ext cx="8215370" cy="707886"/>
          </a:xfrm>
          <a:prstGeom prst="rect">
            <a:avLst/>
          </a:prstGeom>
          <a:noFill/>
        </p:spPr>
        <p:txBody>
          <a:bodyPr wrap="square" rtlCol="0">
            <a:spAutoFit/>
          </a:bodyPr>
          <a:lstStyle/>
          <a:p>
            <a:r>
              <a:rPr lang="es-ES" sz="2000" dirty="0" smtClean="0">
                <a:solidFill>
                  <a:srgbClr val="002060"/>
                </a:solidFill>
              </a:rPr>
              <a:t>El profesorado se siente protagonista y participa en un proceso ilusionante que pretende potenciar la Formación Profesional.</a:t>
            </a:r>
            <a:endParaRPr lang="es-ES" sz="2000" dirty="0">
              <a:solidFill>
                <a:srgbClr val="002060"/>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5 Imagen" descr="fpempresa.jpg"/>
          <p:cNvPicPr>
            <a:picLocks noChangeAspect="1"/>
          </p:cNvPicPr>
          <p:nvPr/>
        </p:nvPicPr>
        <p:blipFill>
          <a:blip r:embed="rId2" cstate="print"/>
          <a:stretch>
            <a:fillRect/>
          </a:stretch>
        </p:blipFill>
        <p:spPr>
          <a:xfrm>
            <a:off x="1571604" y="4568880"/>
            <a:ext cx="7572396" cy="574620"/>
          </a:xfrm>
          <a:prstGeom prst="rect">
            <a:avLst/>
          </a:prstGeom>
        </p:spPr>
      </p:pic>
      <p:pic>
        <p:nvPicPr>
          <p:cNvPr id="4" name="3 Imagen" descr="fpempresa.jpg"/>
          <p:cNvPicPr>
            <a:picLocks noChangeAspect="1"/>
          </p:cNvPicPr>
          <p:nvPr/>
        </p:nvPicPr>
        <p:blipFill>
          <a:blip r:embed="rId2" cstate="print"/>
          <a:stretch>
            <a:fillRect/>
          </a:stretch>
        </p:blipFill>
        <p:spPr>
          <a:xfrm>
            <a:off x="0" y="4568880"/>
            <a:ext cx="7572396" cy="574620"/>
          </a:xfrm>
          <a:prstGeom prst="rect">
            <a:avLst/>
          </a:prstGeom>
        </p:spPr>
      </p:pic>
      <p:pic>
        <p:nvPicPr>
          <p:cNvPr id="9" name="Picture 2" descr="https://lh6.googleusercontent.com/-An6ZCwP1vMM/Txftz7AKf7I/AAAAAAAAAkY/bOJs0-N5v-k/s430/fpe2.PNG"/>
          <p:cNvPicPr>
            <a:picLocks noChangeAspect="1" noChangeArrowheads="1"/>
          </p:cNvPicPr>
          <p:nvPr/>
        </p:nvPicPr>
        <p:blipFill>
          <a:blip r:embed="rId3" cstate="print"/>
          <a:srcRect/>
          <a:stretch>
            <a:fillRect/>
          </a:stretch>
        </p:blipFill>
        <p:spPr bwMode="auto">
          <a:xfrm>
            <a:off x="0" y="0"/>
            <a:ext cx="5040471" cy="3786214"/>
          </a:xfrm>
          <a:prstGeom prst="rect">
            <a:avLst/>
          </a:prstGeom>
          <a:noFill/>
        </p:spPr>
      </p:pic>
      <p:sp>
        <p:nvSpPr>
          <p:cNvPr id="26626" name="AutoShape 2" descr="data:image/jpeg;base64,/9j/4AAQSkZJRgABAQAAAQABAAD/2wCEAAkGBxQREhQUERQSFBUXGRUXGBgXGBYXFRUcFRUYGBQXGxYkHCggGBolHBcXITEhJSkrLy4uFx8zODMsNygtLisBCgoKDg0OGxAQGy8kHyYwLCwyLSwsLC80LCwsLywsLCwsLywsLDQ0LCwsLCwsLCwsLCwsLCwsLCwsLCwsLCwsN//AABEIALoBDwMBEQACEQEDEQH/xAAcAAEAAgMBAQEAAAAAAAAAAAAABQYCBAcDAQj/xABGEAABAwEGAgYGBQkHBQAAAAABAAIDEQQFBhIhMUFxBxMiUWGBMlJykbGyM0JzocEUFiQ0U2KSs9EjNYKDotLhFVRj8PH/xAAaAQEAAwEBAQAAAAAAAAAAAAAAAwQFAgEG/8QANREAAgICAAMFBgUEAwEBAAAAAAECAwQREiExBRMyQXEzUYGxwfAUUmGRoRUiI9E04fFTQ//aAAwDAQACEQMRAD8A7igCAIAgCAIAgCAIAgCAIAgCAIAgCAIAgCAIAgCAIAgCAIAgCAIAgCAIAgCAIAgCAIAgCAIAgCAIAgCAIAgCAIAgCAIAgCAIAgCAIAgCAIAgCAIAgCAIAgCAIAgCAIAgCAIAgCAIAgCAIDzdM0buaOZC82jzaMmyA7EHkU2j3ZkvQEAQBAEAQBAEAQBAEAQBAEAQBAEAQBAEAQBAEAQBAEAQBAEB4Wy1siaXyODWjifh4nwXM5xgtyekeSkorbKXe2OyaizMoPXeNfJvDz9yy7e0X0rXxZTnl+USr2u955TWSWQ+GYhv8IoFRnfZN7cmVZWTl1ZouFd9VE0n1ODKNxb6JLeRovV/b05Hq5dCVsGJLTD6MrnDuf2x9+o8ip68q2HR/vzJI3zj5lvuXGsctGzjqnetvGfPdvn71o058Jcp8n/BbryYy5S5FqBrstAtH1AEAQBAEAQBAEAQBAEAQBAEAQBAEAQBAEAQBAEAQBAaF83qyyxl8nJrRu48AP6qK66NUeKRxZYoLbOa2ie0XjNoC86kNGjWDz0HM7rElK3Jn7/09xnNzukecdxyi0RwSgxl5GpoRTiQdjsvFjy7xVy5bPFVLjUXyLFiPCEUMDpInPqwAkOIIcKgHhoVcycKEK3KPkWLceMY7RSlllIIAgCAsWGMTusxDJCXQ+8x+LfDw93jdxst1Phl4fkWKb3Dk+h0uKQOAc0ggioI2IOxW2mmto0U9ma9PQgCAIAgCAIAgCAIAgCAIAgCAIAgCAIAgCAIAgMZHhoJcaAAknuA3K8bSW2G9HJ79vN9tnq0EiuWNo1NK6ad53P/AAvn77ZX2cvRIy7JuyXL4Ethm1G75HflUb42yAUcWk0LTtpXv4dysY03jSfeprZJTLun/etbPLF+IWTPidASBFUiQgt1JFKAioApx715l5KslHu/LzPL7lJrh8iNvDE89pjyPe0s0rlA7VNRUjx1UN2TbNcM/kcTunJaZFUVYhBQGLHg7EHkQV6011PTJeHgQFywDfeV35O89l1TH4Hct5HfnzWlgZGn3b+BcxbdPgZflrl4IAgCAIAgCAIAgCAIAgCAIAgCAIAgCAIAgCAICr9IF4dXAIxvKaH2W6u9+g8yqHaFnDXwrz+RWyp6jr3lOwpeDLPaGvk9GhbXfLm+tT/3dZ2LZGu1Sl0KlE1Ce2TPSJiazmzHI4PynrCRXshoPHvNaU8VdyrYXJVwe23+xYvsjNKEebPzZe97S2p+aQk69lo9FvcAPx3KvVUwqjqJYrrjBaRY+j+yyR2hwkY9lYz6QIrqO/mqWfKMq1p75lfJkpQ5Mr162yQTygPeB1j/AKx9Y+KuVwjwLl5InriuBcvJH2a12i15W/2kgYAA1oJAoKVI7/EpGFdXPpsKMK+ZpxSSQvq0vje3m1w5hSNRmufNHbUZL3o6Vg7EBtTC2SnWspX98etTga7rFzMbunuPRmffTwPa6FiVIrmUUhaQ5poQQQe4g1C9Tae0ep6e0dkuu2CaGOQfWaDyPEe+q+kqnxwUvea8JcUUzaUh0EAQBAEAQBAEAQBAEAQBAEAQBAEAQBAEAQBAc26QrRmtIbwYwe9xJP3UWL2hLduvcjPynueisKgVSCxu6lilp+4Pe9tVbwvbL4/Inx/aIoOEGB1shBFRmJ9zSR94WtlPVMi7e/8AGzra+eMs4ve/0832knzlfTVeBeiNerwL0R1m4rubZ4WMaADQFx9ZxHaNV8/fa7Jtsy7JuctkL0gXc19n62gzxluvEtJoW+819/erOBa1ZweTJsabU9e8qOCpi22RU+tmafEFp/4WhmJOllrIW62dXWAZgQHSOjyfNZi31HuA8A6jviStrs+W6te5mjivcNFoV8shAEAQBAEAQBAEAQBAEAQBAEAQBAEAQBAEAQHLMb/rsv8Al/y2rBzvbP4fIzMj2jIJVCAqmPrzjbC6Ak9Y4McBTSmfv/wlaGBTJzVnkt/ItY0G5cXkUrDlsbDaY5JKhrSa0FTq0jbzWnkQc63FdWXLouUGkdLunEMFpeWRFxIFdWkaVp+KxLcaypbkZ06pQW2csvf6eb7ST5yt6rwL0RpVeBeiOj4axHFNEwPe1kjQGuDiG5qD0hXev9Vi5OLOE24ra/Qz7aZRlyXI8MQSvtw/JbC0zuJBkcyhjY0HSr9hqB7l7TwY3+W98K8t9X8CxiY85S3ozw50ZWyGeOWTqcramgeS70SB9Wm571FkduY04OEd8/0/7L92HbKDS0Wq0WZ0Zo9pafHjyPFVK7I2LcXsxbKp1PhmtHkuyMvvRr9HN7bflWv2b4Zev0L+J0Zc1pFsIAgCAIAgCAIAgCAIAgCAIAgCAIAgCAIAgCA5r0gwZbUHcHsafNtQfwWJ2hHVu/ejOylqeysqiVikdIN0Od+k5m5WNYwt1qavOv8AqWpgXJf49def8FzFsS/sKddVhNolZE0gF1RU7CgJ/BaNtirg5PyLc58EeIv+FsMPskpe57HAtLaCtdwfwWTlZcbocKRRuvVkdJFAvf6eb7ST5yterwL0Req8C9ES1owjPkjfCOta9rXUFMzSQCQRx8lXjmV7cZctEcciLfC+p3jCdxMsNljiYBUAOkdTV7yO2T56DwAXwmdlSyr3N9PL9F5G7XBQjo1n37LnqGdiu1DUjn3q2sCrh05c/Uxpdp3ce1H+30ZLW6zieLbUire8GlR/RUKbHRb/AAzSvqjk0/yimL6E+WOjdHcFLM53rPPuaAPiCtrs6Oqm/ezRxV/ZstSvlkIAgCAIAgCAIAgCAIAgCAIAgCAIAgCAIAgCAqnSFYM8LZRvGdfZdofcafes/tCvigpLy+RVyobjv3HOljGeQGOv1KTnH87VbwfbL4/InxvaIouDP12Hm75HLVy/YyLuR7NnWV8+ZZxe9/p5vtJPnK+mq8C9Ea9XgXojr+Gz/Y2au2WL4BfOZW+Kev1M7/8Abn7/AKnR5HUBO9ATzXykVtpH1snpNkH+crf2bveFpf0x/m/gyP6vH8r/AHH5yN/Zu94T+my/MP6vH8r/AHK/QudRo1J0HM6BayT5IxHzfI7Fc9i6iGOP1WgHxO7j76r6Wqvu4KPuNaEeGKRuKQ7CAIAgCAIAgCAIAgCAIAgCAIAgCAIAgCAIAgMJog9pa4Va4EEd4IoQvJJSWmeNbWmciv263WWZ0btt2H1mnY8+BXzt9Lqnwv7RlWVuEtFbxLd7rRZ3xR5czi2lTQaOBPwXWNYq7FKXQ9qmoTTZWsPYRngtEcrzHlaSTRxJ1aR3eKvX5tc63Fb2yxbkRlBpF5WSUjnNvwZaXyyOHV0c9zh2uBcSOC2oZ1Sik/kXoZMFFLmX27YDHDGx1KtY1pptUAArJtkpTbXvKc3uTZdbmvISNDXGjwKEetTiF8/l40q5OS8PyPosHMjbBRk/7l/P6nyS4Yi/N2gN8oOn9Ujn2qPDy9TyXZlLnxc/Qzva2siZTsl1KNbQGnjTgAvMaidst+XmzvMya6YcPJvyR8wFcpkf17x2GHsfvO4nkPjyX12BRxS7x9F09f8AoxMWrb4mdDWwXwgCAIAgCAIAgCAIAgCAIAgCAIAgCAIAgCAIAgCAjL/uZlqjyO0cKljuLT+I7woMiiN0dPr5EdtasWmctvO7pLO8slbQ8DwcO8HiFg21SrlwyMycHB6ZqKM4CAIAgCA9ha5KUzvp7R/quO6r3vhX7EvfW61xP92S+GsOPtbszqtiHpO4u/db3nx4K9jYrte+kfvodU0ux7fQ6fZ4GxtDGANa0UAGwC3YxUVpdDSSSWkei9PQgCAIAgCAIAgCAIAgCAIAgCAIAgCAIAgCAIAgCAIDVvG7452ZJWhw+8eIO4KjsqjYtSRzOCktMo97YGkYSbO4SN9V1A8eFdj9yy7ez5LnDmUp4rXhKxarFJEaSRvZ7TSPvVGdcoeJaK0oyj1Rr1XByKoCQsNyzzEdXE8g/WIyt/iOimhRZPwokjVOXRFuuXAzW0daXB59Rtcvmd3fd5rRp7PS52c/0LdeKlzkXGNgaAGgADQAaAeS0UkuSLetGS9AQBAEAQBAEAQBAEAQBAEAQBAEBF39fbLI1rnte4ONBlp3V4kKC/IjSk2tkdlqrW2Q35/Qfs5vcz/cqv8AUq/yv+P9kP4uHuZnZ8cQve1gjmq4ho0ZxNPWXse0ISaSi+fp/s9WVFvWmel4YzihlfG6OUlhoSMtDy7S6tz4VzcWny9BPJjGTWjXGPof2U3+j/cuP6lD8r/j/Zz+Lj7mS9z4jgtJpG4h/qPFHeWtD5FWacqu3knz9zJq7oT6EurBKEAQBAEAQHxzQd9UBqyXZC7V0MR5safwUbqrfWK/Y5cIvyM4bDGz0I428mtH4L1Vxj0SCil0RsLs6CAIAgCAIAgCAIAgCAIAgCAIAgCAIAgKd0lfRQ+2flKze0vBH1+hUy/CiIwbcMVqbKZc3ZLQMppuDVV8PHhcnxeRFj1Rmnss9lwdZ43te3rKtIcKuqKjUaUV6GDVGSkt8izHGgnsoeKj+l2j2z8AsnM5Wz+/Io3e0Zdm4LszmDSQEgahx0qO46LU/AUtef7lz8NW0UC1wus8zmhxzRvIDhoeydD8FkTi65tLqmUZJwlr3HXLstPWwxyeuxrv4mgr6KqfHBS962asJcUUzRteJ7LE7K6UVG+UOdTzAKhnl0wemziV8IvTZvWC8I525onteONNxzG4U1dkLFuL2dxnGS2mY3jecVnAMzwwGtK11pvQcV5ZbCtbm9CU4x6swt98QwAGWRraioG5IPENGtF5ZfXWtyZ5KyMerMrtvSK0AmF4dTcagjmDqF7XdCxbi9iFkZ+FmtbMS2aJ2V8ra8Q0F1OdAaKOeVVB6cjmV0IvTZI2a0NkaHscHNOxBqCpoyUluL2iRNNbRrTXtC2VsLnjrHUAbQ11FRwoFw7oKag3zOXZFS4d8zwteI7NE7K+VubiBV1OdAaLieVVB6cjmV0IvTZv2W1MlaHRua9p4g1CmjOM1uL2SKSkto87wvGKBuaV4YDtXj4AcVzZbCtbk9Hkpxittnhbr7gha10kgAcAW7kkHYho1oubL64LcmcytjFbbNlltYYxLmAYQHZndkUOxNdl2rIuPF5HXEtb8iL/ADtsmbL1o7q5XZffSig/G071xEf4ivpsmYpQ8BzSHA6gg1B81ZTTW0Sp75o1byvWGzgGZ4bXYbuPJo1KjtuhWtyZzOyMPEyNgxhZHGnWEe01wHvpooY51Let/wAMjWTW/MnY5A4AtIIOoINQeRVpNNbROnsj7fftnhNJJWA9w7Th5CpCisyKoeJkcrYR6sxu/EFnndljkBd3EFpPIECq8ryarHqLEboS5JkopyQIAgCAIAgCAp3SV9FD7Z+UrN7S8EfX6FTL8KKldN+S2UOERaMxBNQDtt8Vn1ZE6t8PmVIWyh0Ljgu/prTJI2UtIa0EUaBqTRaWFkztk1IuY9spt7Kfiofpdo9s/ALNy1u2f35FS72jLa3HcLWACOUkAD6oBIHfVaP9RrS6Mtfio66FLfntU5yir5Xk0GwzH4Dv8Flvits5dWynznL9WXXF9tNkssUEZo5zQyo3DY2gOp3VqB5lamZZ3NUa4+nwRdvl3cFFG9cOGYI4WdZGx73NBcXAO31oK7AbadyloxK4wXEk2d1URUeaIC3wf9Pt8Rhq2OTLVtaihdlc3lsQqk4/h8iLh0ZBJd1auHoyU6R2/o8Z/wDKPkep+0l/jXr9GSZfgXqfLhwrE6Jkk9ZXPYx2pIDQWjK0UOtBomPhwcFKfNtIV48Wk5cyBt92mK39RZnmISANrU9kPFXCu5GiqWVcGR3db1sglDht4YctlqiwdZWx5CzMaUzknNXvHAclfWDSo618S0satLWiJ6NJjSdhPZGRw8C7MHfKFW7Nk/7o+n1/0RYjfNGni+AvvCNrHZXPbE0O7sznNqo8uLeSknrevqcXrdqS/QsdmwdZWtDXMLzTVxc6p8dCAFdjg0paa2WFjVpdCv2AG77w6kOPVSEDXiH+gT4h2lVUr3j5HBvk/r0II/4reHyZMdIjR+Sg90jfg5We0F/i+JLleA0sPYVjmibLaS57ntFBUgNaBRo012pyUWPhxnBTs57+RxVjqUeKfM8MRSm1WyOxtOWNpaCB3gZnHyboPFcZDdtypXT7+hza+OxVroWV+GrKWZOpYB3gdvnn3qrzxKeHXCvv9Sz3MNa0V7BE7orRPZSSWtzkV4Fjw0kcwQfJU8KThZKr1/gr47cZuBq2djLRekgtNCAXhrXbEs0Y3lSppxUcVGzKas/X/wAOUlO98Rb7ZcNnlbR0LObQGuHIjVaM8aqa04otyqhJaaNuSxtMRiFWty5BlJBApQUPBSOCceHyOuFa0Qt2YOs8QGdvXO4l+38G3vqq1WDVBc1t/qQwxoR68yCx1dkdn6qWBojJcR2dBVoqCBwPJVM6mFfDOC16EOTCMNSjyL3Z35mNJ3IB94WtF7SLq6HovT0IAgCAIAgKd0lfRQ+2flKze0vBH1+hUy/Cjy6NWgsnqPrM+BXnZvSXwPMToy6hoGwC09Fw5Hio/pdo9s/AL53LerZ/fkZV3tGXSHBNmLWk9bqAfS7xyWosCnXn+5cWLAmbruWGzV6pgBO7iSXHzPwViqiurwolhXGHRFS6TG9qA8KSD72rP7T8UX6/Qq5nkbsWD3loItk1CAePEe2pFgya33j+/idrHf5mPzHJc1zrTI4tIIzNrsa8XaL3+n803Nv79R+F57cj16R/1Zn2rfkeve0fZL1+jPcvwL1J24/1aD7KL5ArdHso+i+RPX4F6FTvL+94/wDB8hWfZ/zI/fvKsv8AkIvJWqXSi9GnpWjlF8ZFk9meKfw+pSxOsvh9RiH+9bP/AJH8xyZH/Lj8Pmxb7ePwL2tYulCxbreNnA3/ALH+YVk5fPIj8PmUb/bR+HzJbpD/AFUfaN+DlY7Q9j8US5XgJXDf6rB9mz4KfG9jH0RLV4F6FGttiMt5vjzujLnGjhuOxmFNRwWXOvjynHet/wCilKPFc1vRO/mY/wD7yf7/APerX4CX/wBH9/En/DP8zNq5MKfk03Xdc55o4EFtK5uJNSpKMPup8fFs6ro4JcWzLEGEo7U4va4xyGlTTM11NiW1GtOIKZGFG18SemLcdTe+jK9bbtttgb1jJi5gpWhJA1oKsdUUqeHeqk6r8dcSltffkyCULaltPkWOzYkBsRtLmjMKgtBoC8GgFeAOh5FXI5W6O9a/9LCu/wAfGQ90XdNeDTNaZpAwkhrGdkaHXwoNRxOm/fWpqnkrjsk9e5ENcJWrik+RHYxuCKytjMZeS4uBzGuw5KLMxoVJcPmR5FUYJaOiWUdhnst+AWxHojQXQ9V0ehAEAQBAEBUukSBz4osjXOo8+iCfqnuWf2jFyhHS8yrlJuK0YdHVncxs2drm1cymYEV0PeuezouKltHmKmk9lwWkWzlOJ7FI60zlschBcaENcQdBxovn8uubtnpP9v0My6MnN8jqVn9BvIfBb8ehpLoei9PSHxRc/wCVQloID2nMwnavEHwIVbKo76Gl1Irq+OOit3diaayMEVqgecugdsaDYdzuYKpV5dlMeGyL5FaF8q1wzRKXff8AaLTKwRWcsir23P4jwNAK8aCtVYrybbJrhjpeeyWNs5yWo8h0gwufZ2BjXOPWA0aCT6D+5edoRcq1pb5/RjKTcOXvJu5WkWeAEEERxgg7ijBorVC1XH0XyJq/CvQq94Wd5vWNwY7L2O1Q5fQPHZUbIy/Fp65f+laUX36ZdCtMuFK6OrO9jp87HNqI6ZgRWhfXdZXZ0JRlLa10+pTxItb2vcaeMM//AFCPqvpMsWStKZs7svhuo8vi/Erh68vmzi/ferXXkSDsbOjGWazyNl2pWjSfPUeVVO+0HDlODT+/vzJPxTXKUeZjh27prRaTbLQ0sA9BpFK6UbQbhoHvK8x6p2W99Yte48qhKc+8kSGPYXPswDWucc7dACTs7gps9N1aS8yTJTcORJ4eYRZoAQQRG2oOhGncp8daqin7kSVcoIgsX3JI6RlpswJkZSoG5y6tcBxPAjiFVy8eTkra+qIb6pN8cep4w44IGWSzydZ3DSp5EVH3rhdoNcpQezxZT6OPMmcP3haJ3PdNF1UemQH0vGvfz02VnHstm25R0vIlqnOW3JaRGTYqmge4WmzPDcxyub6tdNfRdzqFDLMnW33kHr7++pG75Rf90TTvbExtkZgssMri+gcSBoK1poSBXvJChty+/i4VRfM4nf3i4YIkn4ccLvNnFDJ6fgXZs1K/cp3itY3d+fX49STuX3XB5kRh/EwscfUWiKUFpdloBU1NaEEjjXUKvj5aoj3diZFVf3a4ZI8MTSWi1s68xOjhj0aD6Zru8ju0Hhz1XGS7bo8fDqK+9nNznYuLWki9XPaTLBG8tLC5oNDv/wDDv5rWplxQUtaLtcuKKZuKQ7CAIAgCAIAgCAIAgCAIAgPhCA+oAgCAIAgCAomIf71s/wDkfzHLJyP+XH4fNlK328fgXohaxdPqAIAgCA+UQH1ACEB8AQH1AfCEB9QBAEAQBAEAQBAEAQBAEAQBAEAQBAEAQBAEAQGpLdsTpBK6NjpBSjiKkU1FO6lVG6oOXE1zOXCLe2uZtqQ6CAIAgCAIAgCAIAgCAIAgCAIAgCAIAgCAIAgCAIAgCAIAgCAIAgCAIAgCAIAgCAIAgCAIAgCAIAgCAIAgCAIAgCAIAgCAIAgCAIAgCAIAgCAIAgCAIAgCAIAgCAIAgCAIAgCAIAgCAIAgCAIAgCAIAgCAIAgCAIAgCAIAgCAIAgCAIAgCAIAgCAIAgCAIAgCAIAgP/9k="/>
          <p:cNvSpPr>
            <a:spLocks noChangeAspect="1" noChangeArrowheads="1"/>
          </p:cNvSpPr>
          <p:nvPr/>
        </p:nvSpPr>
        <p:spPr bwMode="auto">
          <a:xfrm>
            <a:off x="155575" y="-1257300"/>
            <a:ext cx="3810000" cy="2619375"/>
          </a:xfrm>
          <a:prstGeom prst="rect">
            <a:avLst/>
          </a:prstGeom>
          <a:noFill/>
        </p:spPr>
        <p:txBody>
          <a:bodyPr vert="horz" wrap="square" lIns="91440" tIns="45720" rIns="91440" bIns="45720" numCol="1" anchor="t" anchorCtr="0" compatLnSpc="1">
            <a:prstTxWarp prst="textNoShape">
              <a:avLst/>
            </a:prstTxWarp>
          </a:bodyPr>
          <a:lstStyle/>
          <a:p>
            <a:endParaRPr lang="es-ES"/>
          </a:p>
        </p:txBody>
      </p:sp>
      <p:pic>
        <p:nvPicPr>
          <p:cNvPr id="26627" name="Picture 3"/>
          <p:cNvPicPr>
            <a:picLocks noChangeAspect="1" noChangeArrowheads="1"/>
          </p:cNvPicPr>
          <p:nvPr/>
        </p:nvPicPr>
        <p:blipFill>
          <a:blip r:embed="rId4" cstate="print"/>
          <a:srcRect/>
          <a:stretch>
            <a:fillRect/>
          </a:stretch>
        </p:blipFill>
        <p:spPr bwMode="auto">
          <a:xfrm>
            <a:off x="6036478" y="142858"/>
            <a:ext cx="2464611" cy="1643074"/>
          </a:xfrm>
          <a:prstGeom prst="rect">
            <a:avLst/>
          </a:prstGeom>
          <a:noFill/>
          <a:ln w="9525">
            <a:noFill/>
            <a:miter lim="800000"/>
            <a:headEnd/>
            <a:tailEnd/>
          </a:ln>
          <a:effectLst/>
        </p:spPr>
      </p:pic>
      <p:pic>
        <p:nvPicPr>
          <p:cNvPr id="26631" name="Picture 7"/>
          <p:cNvPicPr>
            <a:picLocks noChangeAspect="1" noChangeArrowheads="1"/>
          </p:cNvPicPr>
          <p:nvPr/>
        </p:nvPicPr>
        <p:blipFill>
          <a:blip r:embed="rId5" cstate="print"/>
          <a:srcRect/>
          <a:stretch>
            <a:fillRect/>
          </a:stretch>
        </p:blipFill>
        <p:spPr bwMode="auto">
          <a:xfrm>
            <a:off x="1857356" y="1785932"/>
            <a:ext cx="3214710" cy="1495425"/>
          </a:xfrm>
          <a:prstGeom prst="rect">
            <a:avLst/>
          </a:prstGeom>
          <a:noFill/>
          <a:ln w="9525">
            <a:noFill/>
            <a:miter lim="800000"/>
            <a:headEnd/>
            <a:tailEnd/>
          </a:ln>
          <a:effectLst/>
        </p:spPr>
      </p:pic>
      <p:pic>
        <p:nvPicPr>
          <p:cNvPr id="26632" name="Picture 8"/>
          <p:cNvPicPr>
            <a:picLocks noChangeAspect="1" noChangeArrowheads="1"/>
          </p:cNvPicPr>
          <p:nvPr/>
        </p:nvPicPr>
        <p:blipFill>
          <a:blip r:embed="rId6" cstate="print"/>
          <a:srcRect/>
          <a:stretch>
            <a:fillRect/>
          </a:stretch>
        </p:blipFill>
        <p:spPr bwMode="auto">
          <a:xfrm>
            <a:off x="0" y="1"/>
            <a:ext cx="5572132" cy="2380457"/>
          </a:xfrm>
          <a:prstGeom prst="rect">
            <a:avLst/>
          </a:prstGeom>
          <a:noFill/>
          <a:ln w="9525">
            <a:noFill/>
            <a:miter lim="800000"/>
            <a:headEnd/>
            <a:tailEnd/>
          </a:ln>
          <a:effectLst/>
        </p:spPr>
      </p:pic>
      <p:pic>
        <p:nvPicPr>
          <p:cNvPr id="26630" name="Picture 6"/>
          <p:cNvPicPr>
            <a:picLocks noChangeAspect="1" noChangeArrowheads="1"/>
          </p:cNvPicPr>
          <p:nvPr/>
        </p:nvPicPr>
        <p:blipFill>
          <a:blip r:embed="rId7" cstate="print"/>
          <a:srcRect/>
          <a:stretch>
            <a:fillRect/>
          </a:stretch>
        </p:blipFill>
        <p:spPr bwMode="auto">
          <a:xfrm>
            <a:off x="0" y="2336581"/>
            <a:ext cx="1857356" cy="2163995"/>
          </a:xfrm>
          <a:prstGeom prst="rect">
            <a:avLst/>
          </a:prstGeom>
          <a:noFill/>
          <a:ln w="9525">
            <a:noFill/>
            <a:miter lim="800000"/>
            <a:headEnd/>
            <a:tailEnd/>
          </a:ln>
          <a:effectLst/>
        </p:spPr>
      </p:pic>
      <p:sp>
        <p:nvSpPr>
          <p:cNvPr id="8" name="7 CuadroTexto"/>
          <p:cNvSpPr txBox="1"/>
          <p:nvPr/>
        </p:nvSpPr>
        <p:spPr>
          <a:xfrm>
            <a:off x="4000496" y="1857370"/>
            <a:ext cx="4929222" cy="2185214"/>
          </a:xfrm>
          <a:prstGeom prst="rect">
            <a:avLst/>
          </a:prstGeom>
          <a:noFill/>
        </p:spPr>
        <p:txBody>
          <a:bodyPr wrap="square" rtlCol="0">
            <a:spAutoFit/>
          </a:bodyPr>
          <a:lstStyle/>
          <a:p>
            <a:pPr algn="ctr"/>
            <a:r>
              <a:rPr lang="es-ES" sz="2000" dirty="0" smtClean="0">
                <a:solidFill>
                  <a:srgbClr val="002060"/>
                </a:solidFill>
              </a:rPr>
              <a:t>RESULTADOS  MUY POSITIVOS</a:t>
            </a:r>
          </a:p>
          <a:p>
            <a:pPr algn="just"/>
            <a:endParaRPr lang="es-ES" dirty="0" smtClean="0">
              <a:solidFill>
                <a:srgbClr val="002060"/>
              </a:solidFill>
            </a:endParaRPr>
          </a:p>
          <a:p>
            <a:pPr algn="just"/>
            <a:r>
              <a:rPr lang="es-ES" sz="2000" dirty="0" smtClean="0">
                <a:solidFill>
                  <a:srgbClr val="002060"/>
                </a:solidFill>
              </a:rPr>
              <a:t>Toda la ilusión creada no podía acabar con la finalización del proyecto de innovación.</a:t>
            </a:r>
          </a:p>
          <a:p>
            <a:pPr algn="just"/>
            <a:endParaRPr lang="es-ES" dirty="0" smtClean="0">
              <a:solidFill>
                <a:srgbClr val="002060"/>
              </a:solidFill>
            </a:endParaRPr>
          </a:p>
          <a:p>
            <a:pPr algn="just"/>
            <a:r>
              <a:rPr lang="es-ES" sz="2000" dirty="0" smtClean="0">
                <a:solidFill>
                  <a:srgbClr val="002060"/>
                </a:solidFill>
              </a:rPr>
              <a:t>Había que buscar como darle continuidad y vida propia.</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5 Imagen" descr="fpempresa.jpg"/>
          <p:cNvPicPr>
            <a:picLocks noChangeAspect="1"/>
          </p:cNvPicPr>
          <p:nvPr/>
        </p:nvPicPr>
        <p:blipFill>
          <a:blip r:embed="rId2" cstate="print"/>
          <a:stretch>
            <a:fillRect/>
          </a:stretch>
        </p:blipFill>
        <p:spPr>
          <a:xfrm>
            <a:off x="1571604" y="4568880"/>
            <a:ext cx="7572396" cy="574620"/>
          </a:xfrm>
          <a:prstGeom prst="rect">
            <a:avLst/>
          </a:prstGeom>
        </p:spPr>
      </p:pic>
      <p:pic>
        <p:nvPicPr>
          <p:cNvPr id="4" name="3 Imagen" descr="fpempresa.jpg"/>
          <p:cNvPicPr>
            <a:picLocks noChangeAspect="1"/>
          </p:cNvPicPr>
          <p:nvPr/>
        </p:nvPicPr>
        <p:blipFill>
          <a:blip r:embed="rId2" cstate="print"/>
          <a:stretch>
            <a:fillRect/>
          </a:stretch>
        </p:blipFill>
        <p:spPr>
          <a:xfrm>
            <a:off x="0" y="4568880"/>
            <a:ext cx="7572396" cy="574620"/>
          </a:xfrm>
          <a:prstGeom prst="rect">
            <a:avLst/>
          </a:prstGeom>
        </p:spPr>
      </p:pic>
      <p:sp>
        <p:nvSpPr>
          <p:cNvPr id="26626" name="AutoShape 2" descr="data:image/jpeg;base64,/9j/4AAQSkZJRgABAQAAAQABAAD/2wCEAAkGBxQREhQUERQSFBUXGRUXGBgXGBYXFRUcFRUYGBQXGxYkHCggGBolHBcXITEhJSkrLy4uFx8zODMsNygtLisBCgoKDg0OGxAQGy8kHyYwLCwyLSwsLC80LCwsLywsLCwsLywsLDQ0LCwsLCwsLCwsLCwsLCwsLCwsLCwsLCwsN//AABEIALoBDwMBEQACEQEDEQH/xAAcAAEAAgMBAQEAAAAAAAAAAAAABQYCBAcDAQj/xABGEAABAwEGAgYGBQkHBQAAAAABAAIDEQQFBhIhMUFxBxMiUWGBMlJykbGyM0JzocEUFiQ0U2KSs9EjNYKDotLhFVRj8PH/xAAaAQEAAwEBAQAAAAAAAAAAAAAAAwQFAgEG/8QANREAAgICAAMFBgUEAwEBAAAAAAECAwQREiExBRMyQXEzUYGxwfAUUmGRoRUiI9E04fFTQ//aAAwDAQACEQMRAD8A7igCAIAgCAIAgCAIAgCAIAgCAIAgCAIAgCAIAgCAIAgCAIAgCAIAgCAIAgCAIAgCAIAgCAIAgCAIAgCAIAgCAIAgCAIAgCAIAgCAIAgCAIAgCAIAgCAIAgCAIAgCAIAgCAIAgCAIAgCAIDzdM0buaOZC82jzaMmyA7EHkU2j3ZkvQEAQBAEAQBAEAQBAEAQBAEAQBAEAQBAEAQBAEAQBAEAQBAEB4Wy1siaXyODWjifh4nwXM5xgtyekeSkorbKXe2OyaizMoPXeNfJvDz9yy7e0X0rXxZTnl+USr2u955TWSWQ+GYhv8IoFRnfZN7cmVZWTl1ZouFd9VE0n1ODKNxb6JLeRovV/b05Hq5dCVsGJLTD6MrnDuf2x9+o8ip68q2HR/vzJI3zj5lvuXGsctGzjqnetvGfPdvn71o058Jcp8n/BbryYy5S5FqBrstAtH1AEAQBAEAQBAEAQBAEAQBAEAQBAEAQBAEAQBAEAQBAaF83qyyxl8nJrRu48AP6qK66NUeKRxZYoLbOa2ie0XjNoC86kNGjWDz0HM7rElK3Jn7/09xnNzukecdxyi0RwSgxl5GpoRTiQdjsvFjy7xVy5bPFVLjUXyLFiPCEUMDpInPqwAkOIIcKgHhoVcycKEK3KPkWLceMY7RSlllIIAgCAsWGMTusxDJCXQ+8x+LfDw93jdxst1Phl4fkWKb3Dk+h0uKQOAc0ggioI2IOxW2mmto0U9ma9PQgCAIAgCAIAgCAIAgCAIAgCAIAgCAIAgCAIAgMZHhoJcaAAknuA3K8bSW2G9HJ79vN9tnq0EiuWNo1NK6ad53P/AAvn77ZX2cvRIy7JuyXL4Ethm1G75HflUb42yAUcWk0LTtpXv4dysY03jSfeprZJTLun/etbPLF+IWTPidASBFUiQgt1JFKAioApx715l5KslHu/LzPL7lJrh8iNvDE89pjyPe0s0rlA7VNRUjx1UN2TbNcM/kcTunJaZFUVYhBQGLHg7EHkQV6011PTJeHgQFywDfeV35O89l1TH4Hct5HfnzWlgZGn3b+BcxbdPgZflrl4IAgCAIAgCAIAgCAIAgCAIAgCAIAgCAIAgCAICr9IF4dXAIxvKaH2W6u9+g8yqHaFnDXwrz+RWyp6jr3lOwpeDLPaGvk9GhbXfLm+tT/3dZ2LZGu1Sl0KlE1Ce2TPSJiazmzHI4PynrCRXshoPHvNaU8VdyrYXJVwe23+xYvsjNKEebPzZe97S2p+aQk69lo9FvcAPx3KvVUwqjqJYrrjBaRY+j+yyR2hwkY9lYz6QIrqO/mqWfKMq1p75lfJkpQ5Mr162yQTygPeB1j/AKx9Y+KuVwjwLl5InriuBcvJH2a12i15W/2kgYAA1oJAoKVI7/EpGFdXPpsKMK+ZpxSSQvq0vje3m1w5hSNRmufNHbUZL3o6Vg7EBtTC2SnWspX98etTga7rFzMbunuPRmffTwPa6FiVIrmUUhaQ5poQQQe4g1C9Tae0ep6e0dkuu2CaGOQfWaDyPEe+q+kqnxwUvea8JcUUzaUh0EAQBAEAQBAEAQBAEAQBAEAQBAEAQBAEAQBAc26QrRmtIbwYwe9xJP3UWL2hLduvcjPynueisKgVSCxu6lilp+4Pe9tVbwvbL4/Inx/aIoOEGB1shBFRmJ9zSR94WtlPVMi7e/8AGzra+eMs4ve/0832knzlfTVeBeiNerwL0R1m4rubZ4WMaADQFx9ZxHaNV8/fa7Jtsy7JuctkL0gXc19n62gzxluvEtJoW+819/erOBa1ZweTJsabU9e8qOCpi22RU+tmafEFp/4WhmJOllrIW62dXWAZgQHSOjyfNZi31HuA8A6jviStrs+W6te5mjivcNFoV8shAEAQBAEAQBAEAQBAEAQBAEAQBAEAQBAEAQHLMb/rsv8Al/y2rBzvbP4fIzMj2jIJVCAqmPrzjbC6Ak9Y4McBTSmfv/wlaGBTJzVnkt/ItY0G5cXkUrDlsbDaY5JKhrSa0FTq0jbzWnkQc63FdWXLouUGkdLunEMFpeWRFxIFdWkaVp+KxLcaypbkZ06pQW2csvf6eb7ST5yt6rwL0RpVeBeiOj4axHFNEwPe1kjQGuDiG5qD0hXev9Vi5OLOE24ra/Qz7aZRlyXI8MQSvtw/JbC0zuJBkcyhjY0HSr9hqB7l7TwY3+W98K8t9X8CxiY85S3ozw50ZWyGeOWTqcramgeS70SB9Wm571FkduY04OEd8/0/7L92HbKDS0Wq0WZ0Zo9pafHjyPFVK7I2LcXsxbKp1PhmtHkuyMvvRr9HN7bflWv2b4Zev0L+J0Zc1pFsIAgCAIAgCAIAgCAIAgCAIAgCAIAgCAIAgCA5r0gwZbUHcHsafNtQfwWJ2hHVu/ejOylqeysqiVikdIN0Od+k5m5WNYwt1qavOv8AqWpgXJf49def8FzFsS/sKddVhNolZE0gF1RU7CgJ/BaNtirg5PyLc58EeIv+FsMPskpe57HAtLaCtdwfwWTlZcbocKRRuvVkdJFAvf6eb7ST5yterwL0Req8C9ES1owjPkjfCOta9rXUFMzSQCQRx8lXjmV7cZctEcciLfC+p3jCdxMsNljiYBUAOkdTV7yO2T56DwAXwmdlSyr3N9PL9F5G7XBQjo1n37LnqGdiu1DUjn3q2sCrh05c/Uxpdp3ce1H+30ZLW6zieLbUire8GlR/RUKbHRb/AAzSvqjk0/yimL6E+WOjdHcFLM53rPPuaAPiCtrs6Oqm/ezRxV/ZstSvlkIAgCAIAgCAIAgCAIAgCAIAgCAIAgCAIAgCAqnSFYM8LZRvGdfZdofcafes/tCvigpLy+RVyobjv3HOljGeQGOv1KTnH87VbwfbL4/InxvaIouDP12Hm75HLVy/YyLuR7NnWV8+ZZxe9/p5vtJPnK+mq8C9Ea9XgXojr+Gz/Y2au2WL4BfOZW+Kev1M7/8Abn7/AKnR5HUBO9ATzXykVtpH1snpNkH+crf2bveFpf0x/m/gyP6vH8r/AHH5yN/Zu94T+my/MP6vH8r/AHK/QudRo1J0HM6BayT5IxHzfI7Fc9i6iGOP1WgHxO7j76r6Wqvu4KPuNaEeGKRuKQ7CAIAgCAIAgCAIAgCAIAgCAIAgCAIAgCAIAgMJog9pa4Va4EEd4IoQvJJSWmeNbWmciv263WWZ0btt2H1mnY8+BXzt9Lqnwv7RlWVuEtFbxLd7rRZ3xR5czi2lTQaOBPwXWNYq7FKXQ9qmoTTZWsPYRngtEcrzHlaSTRxJ1aR3eKvX5tc63Fb2yxbkRlBpF5WSUjnNvwZaXyyOHV0c9zh2uBcSOC2oZ1Sik/kXoZMFFLmX27YDHDGx1KtY1pptUAArJtkpTbXvKc3uTZdbmvISNDXGjwKEetTiF8/l40q5OS8PyPosHMjbBRk/7l/P6nyS4Yi/N2gN8oOn9Ujn2qPDy9TyXZlLnxc/Qzva2siZTsl1KNbQGnjTgAvMaidst+XmzvMya6YcPJvyR8wFcpkf17x2GHsfvO4nkPjyX12BRxS7x9F09f8AoxMWrb4mdDWwXwgCAIAgCAIAgCAIAgCAIAgCAIAgCAIAgCAIAgCAjL/uZlqjyO0cKljuLT+I7woMiiN0dPr5EdtasWmctvO7pLO8slbQ8DwcO8HiFg21SrlwyMycHB6ZqKM4CAIAgCA9ha5KUzvp7R/quO6r3vhX7EvfW61xP92S+GsOPtbszqtiHpO4u/db3nx4K9jYrte+kfvodU0ux7fQ6fZ4GxtDGANa0UAGwC3YxUVpdDSSSWkei9PQgCAIAgCAIAgCAIAgCAIAgCAIAgCAIAgCAIAgCAIDVvG7452ZJWhw+8eIO4KjsqjYtSRzOCktMo97YGkYSbO4SN9V1A8eFdj9yy7ez5LnDmUp4rXhKxarFJEaSRvZ7TSPvVGdcoeJaK0oyj1Rr1XByKoCQsNyzzEdXE8g/WIyt/iOimhRZPwokjVOXRFuuXAzW0daXB59Rtcvmd3fd5rRp7PS52c/0LdeKlzkXGNgaAGgADQAaAeS0UkuSLetGS9AQBAEAQBAEAQBAEAQBAEAQBAEBF39fbLI1rnte4ONBlp3V4kKC/IjSk2tkdlqrW2Q35/Qfs5vcz/cqv8AUq/yv+P9kP4uHuZnZ8cQve1gjmq4ho0ZxNPWXse0ISaSi+fp/s9WVFvWmel4YzihlfG6OUlhoSMtDy7S6tz4VzcWny9BPJjGTWjXGPof2U3+j/cuP6lD8r/j/Zz+Lj7mS9z4jgtJpG4h/qPFHeWtD5FWacqu3knz9zJq7oT6EurBKEAQBAEAQHxzQd9UBqyXZC7V0MR5safwUbqrfWK/Y5cIvyM4bDGz0I428mtH4L1Vxj0SCil0RsLs6CAIAgCAIAgCAIAgCAIAgCAIAgCAIAgKd0lfRQ+2flKze0vBH1+hUy/CiIwbcMVqbKZc3ZLQMppuDVV8PHhcnxeRFj1Rmnss9lwdZ43te3rKtIcKuqKjUaUV6GDVGSkt8izHGgnsoeKj+l2j2z8AsnM5Wz+/Io3e0Zdm4LszmDSQEgahx0qO46LU/AUtef7lz8NW0UC1wus8zmhxzRvIDhoeydD8FkTi65tLqmUZJwlr3HXLstPWwxyeuxrv4mgr6KqfHBS962asJcUUzRteJ7LE7K6UVG+UOdTzAKhnl0wemziV8IvTZvWC8I525onteONNxzG4U1dkLFuL2dxnGS2mY3jecVnAMzwwGtK11pvQcV5ZbCtbm9CU4x6swt98QwAGWRraioG5IPENGtF5ZfXWtyZ5KyMerMrtvSK0AmF4dTcagjmDqF7XdCxbi9iFkZ+FmtbMS2aJ2V8ra8Q0F1OdAaKOeVVB6cjmV0IvTZI2a0NkaHscHNOxBqCpoyUluL2iRNNbRrTXtC2VsLnjrHUAbQ11FRwoFw7oKag3zOXZFS4d8zwteI7NE7K+VubiBV1OdAaLieVVB6cjmV0IvTZv2W1MlaHRua9p4g1CmjOM1uL2SKSkto87wvGKBuaV4YDtXj4AcVzZbCtbk9Hkpxittnhbr7gha10kgAcAW7kkHYho1oubL64LcmcytjFbbNlltYYxLmAYQHZndkUOxNdl2rIuPF5HXEtb8iL/ADtsmbL1o7q5XZffSig/G071xEf4ivpsmYpQ8BzSHA6gg1B81ZTTW0Sp75o1byvWGzgGZ4bXYbuPJo1KjtuhWtyZzOyMPEyNgxhZHGnWEe01wHvpooY51Let/wAMjWTW/MnY5A4AtIIOoINQeRVpNNbROnsj7fftnhNJJWA9w7Th5CpCisyKoeJkcrYR6sxu/EFnndljkBd3EFpPIECq8ryarHqLEboS5JkopyQIAgCAIAgCAp3SV9FD7Z+UrN7S8EfX6FTL8KKldN+S2UOERaMxBNQDtt8Vn1ZE6t8PmVIWyh0Ljgu/prTJI2UtIa0EUaBqTRaWFkztk1IuY9spt7Kfiofpdo9s/ALNy1u2f35FS72jLa3HcLWACOUkAD6oBIHfVaP9RrS6Mtfio66FLfntU5yir5Xk0GwzH4Dv8Flvits5dWynznL9WXXF9tNkssUEZo5zQyo3DY2gOp3VqB5lamZZ3NUa4+nwRdvl3cFFG9cOGYI4WdZGx73NBcXAO31oK7AbadyloxK4wXEk2d1URUeaIC3wf9Pt8Rhq2OTLVtaihdlc3lsQqk4/h8iLh0ZBJd1auHoyU6R2/o8Z/wDKPkep+0l/jXr9GSZfgXqfLhwrE6Jkk9ZXPYx2pIDQWjK0UOtBomPhwcFKfNtIV48Wk5cyBt92mK39RZnmISANrU9kPFXCu5GiqWVcGR3db1sglDht4YctlqiwdZWx5CzMaUzknNXvHAclfWDSo618S0satLWiJ6NJjSdhPZGRw8C7MHfKFW7Nk/7o+n1/0RYjfNGni+AvvCNrHZXPbE0O7sznNqo8uLeSknrevqcXrdqS/QsdmwdZWtDXMLzTVxc6p8dCAFdjg0paa2WFjVpdCv2AG77w6kOPVSEDXiH+gT4h2lVUr3j5HBvk/r0II/4reHyZMdIjR+Sg90jfg5We0F/i+JLleA0sPYVjmibLaS57ntFBUgNaBRo012pyUWPhxnBTs57+RxVjqUeKfM8MRSm1WyOxtOWNpaCB3gZnHyboPFcZDdtypXT7+hza+OxVroWV+GrKWZOpYB3gdvnn3qrzxKeHXCvv9Sz3MNa0V7BE7orRPZSSWtzkV4Fjw0kcwQfJU8KThZKr1/gr47cZuBq2djLRekgtNCAXhrXbEs0Y3lSppxUcVGzKas/X/wAOUlO98Rb7ZcNnlbR0LObQGuHIjVaM8aqa04otyqhJaaNuSxtMRiFWty5BlJBApQUPBSOCceHyOuFa0Qt2YOs8QGdvXO4l+38G3vqq1WDVBc1t/qQwxoR68yCx1dkdn6qWBojJcR2dBVoqCBwPJVM6mFfDOC16EOTCMNSjyL3Z35mNJ3IB94WtF7SLq6HovT0IAgCAIAgKd0lfRQ+2flKze0vBH1+hUy/Cjy6NWgsnqPrM+BXnZvSXwPMToy6hoGwC09Fw5Hio/pdo9s/AL53LerZ/fkZV3tGXSHBNmLWk9bqAfS7xyWosCnXn+5cWLAmbruWGzV6pgBO7iSXHzPwViqiurwolhXGHRFS6TG9qA8KSD72rP7T8UX6/Qq5nkbsWD3loItk1CAePEe2pFgya33j+/idrHf5mPzHJc1zrTI4tIIzNrsa8XaL3+n803Nv79R+F57cj16R/1Zn2rfkeve0fZL1+jPcvwL1J24/1aD7KL5ArdHso+i+RPX4F6FTvL+94/wDB8hWfZ/zI/fvKsv8AkIvJWqXSi9GnpWjlF8ZFk9meKfw+pSxOsvh9RiH+9bP/AJH8xyZH/Lj8Pmxb7ePwL2tYulCxbreNnA3/ALH+YVk5fPIj8PmUb/bR+HzJbpD/AFUfaN+DlY7Q9j8US5XgJXDf6rB9mz4KfG9jH0RLV4F6FGttiMt5vjzujLnGjhuOxmFNRwWXOvjynHet/wCilKPFc1vRO/mY/wD7yf7/APerX4CX/wBH9/En/DP8zNq5MKfk03Xdc55o4EFtK5uJNSpKMPup8fFs6ro4JcWzLEGEo7U4va4xyGlTTM11NiW1GtOIKZGFG18SemLcdTe+jK9bbtttgb1jJi5gpWhJA1oKsdUUqeHeqk6r8dcSltffkyCULaltPkWOzYkBsRtLmjMKgtBoC8GgFeAOh5FXI5W6O9a/9LCu/wAfGQ90XdNeDTNaZpAwkhrGdkaHXwoNRxOm/fWpqnkrjsk9e5ENcJWrik+RHYxuCKytjMZeS4uBzGuw5KLMxoVJcPmR5FUYJaOiWUdhnst+AWxHojQXQ9V0ehAEAQBAEBUukSBz4osjXOo8+iCfqnuWf2jFyhHS8yrlJuK0YdHVncxs2drm1cymYEV0PeuezouKltHmKmk9lwWkWzlOJ7FI60zlschBcaENcQdBxovn8uubtnpP9v0My6MnN8jqVn9BvIfBb8ehpLoei9PSHxRc/wCVQloID2nMwnavEHwIVbKo76Gl1Irq+OOit3diaayMEVqgecugdsaDYdzuYKpV5dlMeGyL5FaF8q1wzRKXff8AaLTKwRWcsir23P4jwNAK8aCtVYrybbJrhjpeeyWNs5yWo8h0gwufZ2BjXOPWA0aCT6D+5edoRcq1pb5/RjKTcOXvJu5WkWeAEEERxgg7ijBorVC1XH0XyJq/CvQq94Wd5vWNwY7L2O1Q5fQPHZUbIy/Fp65f+laUX36ZdCtMuFK6OrO9jp87HNqI6ZgRWhfXdZXZ0JRlLa10+pTxItb2vcaeMM//AFCPqvpMsWStKZs7svhuo8vi/Erh68vmzi/ferXXkSDsbOjGWazyNl2pWjSfPUeVVO+0HDlODT+/vzJPxTXKUeZjh27prRaTbLQ0sA9BpFK6UbQbhoHvK8x6p2W99Yte48qhKc+8kSGPYXPswDWucc7dACTs7gps9N1aS8yTJTcORJ4eYRZoAQQRG2oOhGncp8daqin7kSVcoIgsX3JI6RlpswJkZSoG5y6tcBxPAjiFVy8eTkra+qIb6pN8cep4w44IGWSzydZ3DSp5EVH3rhdoNcpQezxZT6OPMmcP3haJ3PdNF1UemQH0vGvfz02VnHstm25R0vIlqnOW3JaRGTYqmge4WmzPDcxyub6tdNfRdzqFDLMnW33kHr7++pG75Rf90TTvbExtkZgssMri+gcSBoK1poSBXvJChty+/i4VRfM4nf3i4YIkn4ccLvNnFDJ6fgXZs1K/cp3itY3d+fX49STuX3XB5kRh/EwscfUWiKUFpdloBU1NaEEjjXUKvj5aoj3diZFVf3a4ZI8MTSWi1s68xOjhj0aD6Zru8ju0Hhz1XGS7bo8fDqK+9nNznYuLWki9XPaTLBG8tLC5oNDv/wDDv5rWplxQUtaLtcuKKZuKQ7CAIAgCAIAgCAIAgCAIAgPhCA+oAgCAIAgCAomIf71s/wDkfzHLJyP+XH4fNlK328fgXohaxdPqAIAgCA+UQH1ACEB8AQH1AfCEB9QBAEAQBAEAQBAEAQBAEAQBAEAQBAEAQBAEAQGpLdsTpBK6NjpBSjiKkU1FO6lVG6oOXE1zOXCLe2uZtqQ6CAIAgCAIAgCAIAgCAIAgCAIAgCAIAgCAIAgCAIAgCAIAgCAIAgCAIAgCAIAgCAIAgCAIAgCAIAgCAIAgCAIAgCAIAgCAIAgCAIAgCAIAgCAIAgCAIAgCAIAgCAIAgCAIAgCAIAgCAIAgCAIAgCAIAgCAIAgCAIAgCAIAgCAIAgCAIAgCAIAgCAIAgCAIAgCAIAgP/9k="/>
          <p:cNvSpPr>
            <a:spLocks noChangeAspect="1" noChangeArrowheads="1"/>
          </p:cNvSpPr>
          <p:nvPr/>
        </p:nvSpPr>
        <p:spPr bwMode="auto">
          <a:xfrm>
            <a:off x="155575" y="-1257300"/>
            <a:ext cx="3810000" cy="2619375"/>
          </a:xfrm>
          <a:prstGeom prst="rect">
            <a:avLst/>
          </a:prstGeom>
          <a:noFill/>
        </p:spPr>
        <p:txBody>
          <a:bodyPr vert="horz" wrap="square" lIns="91440" tIns="45720" rIns="91440" bIns="45720" numCol="1" anchor="t" anchorCtr="0" compatLnSpc="1">
            <a:prstTxWarp prst="textNoShape">
              <a:avLst/>
            </a:prstTxWarp>
          </a:bodyPr>
          <a:lstStyle/>
          <a:p>
            <a:endParaRPr lang="es-ES"/>
          </a:p>
        </p:txBody>
      </p:sp>
      <p:pic>
        <p:nvPicPr>
          <p:cNvPr id="10" name="Picture 2"/>
          <p:cNvPicPr>
            <a:picLocks noChangeAspect="1" noChangeArrowheads="1"/>
          </p:cNvPicPr>
          <p:nvPr/>
        </p:nvPicPr>
        <p:blipFill>
          <a:blip r:embed="rId3" cstate="print"/>
          <a:srcRect/>
          <a:stretch>
            <a:fillRect/>
          </a:stretch>
        </p:blipFill>
        <p:spPr bwMode="auto">
          <a:xfrm>
            <a:off x="2714612" y="357172"/>
            <a:ext cx="3714776" cy="637447"/>
          </a:xfrm>
          <a:prstGeom prst="rect">
            <a:avLst/>
          </a:prstGeom>
          <a:noFill/>
          <a:ln w="9525">
            <a:noFill/>
            <a:miter lim="800000"/>
            <a:headEnd/>
            <a:tailEnd/>
          </a:ln>
          <a:effectLst/>
        </p:spPr>
      </p:pic>
      <p:sp>
        <p:nvSpPr>
          <p:cNvPr id="8" name="Rectangle 3"/>
          <p:cNvSpPr>
            <a:spLocks noChangeArrowheads="1"/>
          </p:cNvSpPr>
          <p:nvPr/>
        </p:nvSpPr>
        <p:spPr bwMode="auto">
          <a:xfrm>
            <a:off x="2643174" y="1357304"/>
            <a:ext cx="6215106" cy="286232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fontAlgn="base">
              <a:spcBef>
                <a:spcPct val="0"/>
              </a:spcBef>
              <a:spcAft>
                <a:spcPct val="0"/>
              </a:spcAft>
            </a:pPr>
            <a:r>
              <a:rPr lang="es-ES" sz="2000" dirty="0" smtClean="0">
                <a:solidFill>
                  <a:srgbClr val="002060"/>
                </a:solidFill>
                <a:latin typeface="Arial" pitchFamily="34" charset="0"/>
                <a:ea typeface="SimSun" pitchFamily="2" charset="-122"/>
                <a:cs typeface="Arial" pitchFamily="34" charset="0"/>
              </a:rPr>
              <a:t>Bajo la presidencia de JORGE AREVALO, nace la Asociación de Centros de Formación Profesional.</a:t>
            </a:r>
          </a:p>
          <a:p>
            <a:pPr algn="just" fontAlgn="base">
              <a:spcBef>
                <a:spcPct val="0"/>
              </a:spcBef>
              <a:spcAft>
                <a:spcPct val="0"/>
              </a:spcAft>
            </a:pPr>
            <a:endParaRPr lang="es-ES" sz="1000" dirty="0" smtClean="0">
              <a:solidFill>
                <a:srgbClr val="002060"/>
              </a:solidFill>
              <a:latin typeface="Arial" pitchFamily="34" charset="0"/>
              <a:ea typeface="SimSun" pitchFamily="2" charset="-122"/>
              <a:cs typeface="Arial" pitchFamily="34" charset="0"/>
            </a:endParaRPr>
          </a:p>
          <a:p>
            <a:pPr algn="just" fontAlgn="base">
              <a:spcBef>
                <a:spcPct val="0"/>
              </a:spcBef>
              <a:spcAft>
                <a:spcPct val="0"/>
              </a:spcAft>
            </a:pPr>
            <a:r>
              <a:rPr lang="es-ES" sz="2000" dirty="0" smtClean="0">
                <a:solidFill>
                  <a:srgbClr val="002060"/>
                </a:solidFill>
                <a:latin typeface="Arial" pitchFamily="34" charset="0"/>
                <a:ea typeface="SimSun" pitchFamily="2" charset="-122"/>
                <a:cs typeface="Arial" pitchFamily="34" charset="0"/>
              </a:rPr>
              <a:t>Inscrita en el Registro Nacional de Asociaciones del Ministerio del Interior con el número 600695 con fecha  31 de agosto de 2012</a:t>
            </a:r>
          </a:p>
          <a:p>
            <a:pPr algn="just" fontAlgn="base">
              <a:spcBef>
                <a:spcPct val="0"/>
              </a:spcBef>
              <a:spcAft>
                <a:spcPct val="0"/>
              </a:spcAft>
            </a:pPr>
            <a:endParaRPr lang="es-ES" sz="1000" dirty="0" smtClean="0">
              <a:solidFill>
                <a:srgbClr val="002060"/>
              </a:solidFill>
              <a:latin typeface="Arial" pitchFamily="34" charset="0"/>
              <a:ea typeface="SimSun" pitchFamily="2" charset="-122"/>
              <a:cs typeface="Arial" pitchFamily="34" charset="0"/>
            </a:endParaRPr>
          </a:p>
          <a:p>
            <a:pPr algn="just" fontAlgn="base">
              <a:spcBef>
                <a:spcPct val="0"/>
              </a:spcBef>
              <a:spcAft>
                <a:spcPct val="0"/>
              </a:spcAft>
            </a:pPr>
            <a:r>
              <a:rPr lang="es-ES" sz="2000" dirty="0" smtClean="0">
                <a:solidFill>
                  <a:srgbClr val="002060"/>
                </a:solidFill>
                <a:latin typeface="Arial" pitchFamily="34" charset="0"/>
                <a:ea typeface="SimSun" pitchFamily="2" charset="-122"/>
                <a:cs typeface="Arial" pitchFamily="34" charset="0"/>
              </a:rPr>
              <a:t>Asociación de centros, no de personas. Se busca la participación del centro con la implicación de las direcciones.</a:t>
            </a:r>
          </a:p>
        </p:txBody>
      </p:sp>
      <p:pic>
        <p:nvPicPr>
          <p:cNvPr id="2053" name="Picture 5" descr="http://www.irekia.euskadi.net/uploads/user/photo/4591/big_280_arevalo.jpg"/>
          <p:cNvPicPr>
            <a:picLocks noChangeAspect="1" noChangeArrowheads="1"/>
          </p:cNvPicPr>
          <p:nvPr/>
        </p:nvPicPr>
        <p:blipFill>
          <a:blip r:embed="rId4" cstate="print"/>
          <a:srcRect/>
          <a:stretch>
            <a:fillRect/>
          </a:stretch>
        </p:blipFill>
        <p:spPr bwMode="auto">
          <a:xfrm>
            <a:off x="467544" y="1491630"/>
            <a:ext cx="1857388" cy="1857388"/>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www.preguntasfrecuentes.net/wp-files/2011/dni_electronico.jpg"/>
          <p:cNvPicPr>
            <a:picLocks noChangeAspect="1" noChangeArrowheads="1"/>
          </p:cNvPicPr>
          <p:nvPr/>
        </p:nvPicPr>
        <p:blipFill>
          <a:blip r:embed="rId2" cstate="print"/>
          <a:srcRect/>
          <a:stretch>
            <a:fillRect/>
          </a:stretch>
        </p:blipFill>
        <p:spPr bwMode="auto">
          <a:xfrm>
            <a:off x="0" y="2928940"/>
            <a:ext cx="2195462" cy="1643056"/>
          </a:xfrm>
          <a:prstGeom prst="rect">
            <a:avLst/>
          </a:prstGeom>
          <a:noFill/>
        </p:spPr>
      </p:pic>
      <p:pic>
        <p:nvPicPr>
          <p:cNvPr id="6" name="5 Imagen" descr="fpempresa.jpg"/>
          <p:cNvPicPr>
            <a:picLocks noChangeAspect="1"/>
          </p:cNvPicPr>
          <p:nvPr/>
        </p:nvPicPr>
        <p:blipFill>
          <a:blip r:embed="rId3" cstate="print"/>
          <a:stretch>
            <a:fillRect/>
          </a:stretch>
        </p:blipFill>
        <p:spPr>
          <a:xfrm>
            <a:off x="1571604" y="4568880"/>
            <a:ext cx="7572396" cy="574620"/>
          </a:xfrm>
          <a:prstGeom prst="rect">
            <a:avLst/>
          </a:prstGeom>
        </p:spPr>
      </p:pic>
      <p:pic>
        <p:nvPicPr>
          <p:cNvPr id="4" name="3 Imagen" descr="fpempresa.jpg"/>
          <p:cNvPicPr>
            <a:picLocks noChangeAspect="1"/>
          </p:cNvPicPr>
          <p:nvPr/>
        </p:nvPicPr>
        <p:blipFill>
          <a:blip r:embed="rId3" cstate="print"/>
          <a:stretch>
            <a:fillRect/>
          </a:stretch>
        </p:blipFill>
        <p:spPr>
          <a:xfrm>
            <a:off x="0" y="4568880"/>
            <a:ext cx="7572396" cy="574620"/>
          </a:xfrm>
          <a:prstGeom prst="rect">
            <a:avLst/>
          </a:prstGeom>
        </p:spPr>
      </p:pic>
      <p:sp>
        <p:nvSpPr>
          <p:cNvPr id="26626" name="AutoShape 2" descr="data:image/jpeg;base64,/9j/4AAQSkZJRgABAQAAAQABAAD/2wCEAAkGBxQREhQUERQSFBUXGRUXGBgXGBYXFRUcFRUYGBQXGxYkHCggGBolHBcXITEhJSkrLy4uFx8zODMsNygtLisBCgoKDg0OGxAQGy8kHyYwLCwyLSwsLC80LCwsLywsLCwsLywsLDQ0LCwsLCwsLCwsLCwsLCwsLCwsLCwsLCwsN//AABEIALoBDwMBEQACEQEDEQH/xAAcAAEAAgMBAQEAAAAAAAAAAAAABQYCBAcDAQj/xABGEAABAwEGAgYGBQkHBQAAAAABAAIDEQQFBhIhMUFxBxMiUWGBMlJykbGyM0JzocEUFiQ0U2KSs9EjNYKDotLhFVRj8PH/xAAaAQEAAwEBAQAAAAAAAAAAAAAAAwQFAgEG/8QANREAAgICAAMFBgUEAwEBAAAAAAECAwQREiExBRMyQXEzUYGxwfAUUmGRoRUiI9E04fFTQ//aAAwDAQACEQMRAD8A7igCAIAgCAIAgCAIAgCAIAgCAIAgCAIAgCAIAgCAIAgCAIAgCAIAgCAIAgCAIAgCAIAgCAIAgCAIAgCAIAgCAIAgCAIAgCAIAgCAIAgCAIAgCAIAgCAIAgCAIAgCAIAgCAIAgCAIAgCAIDzdM0buaOZC82jzaMmyA7EHkU2j3ZkvQEAQBAEAQBAEAQBAEAQBAEAQBAEAQBAEAQBAEAQBAEAQBAEB4Wy1siaXyODWjifh4nwXM5xgtyekeSkorbKXe2OyaizMoPXeNfJvDz9yy7e0X0rXxZTnl+USr2u955TWSWQ+GYhv8IoFRnfZN7cmVZWTl1ZouFd9VE0n1ODKNxb6JLeRovV/b05Hq5dCVsGJLTD6MrnDuf2x9+o8ip68q2HR/vzJI3zj5lvuXGsctGzjqnetvGfPdvn71o058Jcp8n/BbryYy5S5FqBrstAtH1AEAQBAEAQBAEAQBAEAQBAEAQBAEAQBAEAQBAEAQBAaF83qyyxl8nJrRu48AP6qK66NUeKRxZYoLbOa2ie0XjNoC86kNGjWDz0HM7rElK3Jn7/09xnNzukecdxyi0RwSgxl5GpoRTiQdjsvFjy7xVy5bPFVLjUXyLFiPCEUMDpInPqwAkOIIcKgHhoVcycKEK3KPkWLceMY7RSlllIIAgCAsWGMTusxDJCXQ+8x+LfDw93jdxst1Phl4fkWKb3Dk+h0uKQOAc0ggioI2IOxW2mmto0U9ma9PQgCAIAgCAIAgCAIAgCAIAgCAIAgCAIAgCAIAgMZHhoJcaAAknuA3K8bSW2G9HJ79vN9tnq0EiuWNo1NK6ad53P/AAvn77ZX2cvRIy7JuyXL4Ethm1G75HflUb42yAUcWk0LTtpXv4dysY03jSfeprZJTLun/etbPLF+IWTPidASBFUiQgt1JFKAioApx715l5KslHu/LzPL7lJrh8iNvDE89pjyPe0s0rlA7VNRUjx1UN2TbNcM/kcTunJaZFUVYhBQGLHg7EHkQV6011PTJeHgQFywDfeV35O89l1TH4Hct5HfnzWlgZGn3b+BcxbdPgZflrl4IAgCAIAgCAIAgCAIAgCAIAgCAIAgCAIAgCAICr9IF4dXAIxvKaH2W6u9+g8yqHaFnDXwrz+RWyp6jr3lOwpeDLPaGvk9GhbXfLm+tT/3dZ2LZGu1Sl0KlE1Ce2TPSJiazmzHI4PynrCRXshoPHvNaU8VdyrYXJVwe23+xYvsjNKEebPzZe97S2p+aQk69lo9FvcAPx3KvVUwqjqJYrrjBaRY+j+yyR2hwkY9lYz6QIrqO/mqWfKMq1p75lfJkpQ5Mr162yQTygPeB1j/AKx9Y+KuVwjwLl5InriuBcvJH2a12i15W/2kgYAA1oJAoKVI7/EpGFdXPpsKMK+ZpxSSQvq0vje3m1w5hSNRmufNHbUZL3o6Vg7EBtTC2SnWspX98etTga7rFzMbunuPRmffTwPa6FiVIrmUUhaQ5poQQQe4g1C9Tae0ep6e0dkuu2CaGOQfWaDyPEe+q+kqnxwUvea8JcUUzaUh0EAQBAEAQBAEAQBAEAQBAEAQBAEAQBAEAQBAc26QrRmtIbwYwe9xJP3UWL2hLduvcjPynueisKgVSCxu6lilp+4Pe9tVbwvbL4/Inx/aIoOEGB1shBFRmJ9zSR94WtlPVMi7e/8AGzra+eMs4ve/0832knzlfTVeBeiNerwL0R1m4rubZ4WMaADQFx9ZxHaNV8/fa7Jtsy7JuctkL0gXc19n62gzxluvEtJoW+819/erOBa1ZweTJsabU9e8qOCpi22RU+tmafEFp/4WhmJOllrIW62dXWAZgQHSOjyfNZi31HuA8A6jviStrs+W6te5mjivcNFoV8shAEAQBAEAQBAEAQBAEAQBAEAQBAEAQBAEAQHLMb/rsv8Al/y2rBzvbP4fIzMj2jIJVCAqmPrzjbC6Ak9Y4McBTSmfv/wlaGBTJzVnkt/ItY0G5cXkUrDlsbDaY5JKhrSa0FTq0jbzWnkQc63FdWXLouUGkdLunEMFpeWRFxIFdWkaVp+KxLcaypbkZ06pQW2csvf6eb7ST5yt6rwL0RpVeBeiOj4axHFNEwPe1kjQGuDiG5qD0hXev9Vi5OLOE24ra/Qz7aZRlyXI8MQSvtw/JbC0zuJBkcyhjY0HSr9hqB7l7TwY3+W98K8t9X8CxiY85S3ozw50ZWyGeOWTqcramgeS70SB9Wm571FkduY04OEd8/0/7L92HbKDS0Wq0WZ0Zo9pafHjyPFVK7I2LcXsxbKp1PhmtHkuyMvvRr9HN7bflWv2b4Zev0L+J0Zc1pFsIAgCAIAgCAIAgCAIAgCAIAgCAIAgCAIAgCA5r0gwZbUHcHsafNtQfwWJ2hHVu/ejOylqeysqiVikdIN0Od+k5m5WNYwt1qavOv8AqWpgXJf49def8FzFsS/sKddVhNolZE0gF1RU7CgJ/BaNtirg5PyLc58EeIv+FsMPskpe57HAtLaCtdwfwWTlZcbocKRRuvVkdJFAvf6eb7ST5yterwL0Req8C9ES1owjPkjfCOta9rXUFMzSQCQRx8lXjmV7cZctEcciLfC+p3jCdxMsNljiYBUAOkdTV7yO2T56DwAXwmdlSyr3N9PL9F5G7XBQjo1n37LnqGdiu1DUjn3q2sCrh05c/Uxpdp3ce1H+30ZLW6zieLbUire8GlR/RUKbHRb/AAzSvqjk0/yimL6E+WOjdHcFLM53rPPuaAPiCtrs6Oqm/ezRxV/ZstSvlkIAgCAIAgCAIAgCAIAgCAIAgCAIAgCAIAgCAqnSFYM8LZRvGdfZdofcafes/tCvigpLy+RVyobjv3HOljGeQGOv1KTnH87VbwfbL4/InxvaIouDP12Hm75HLVy/YyLuR7NnWV8+ZZxe9/p5vtJPnK+mq8C9Ea9XgXojr+Gz/Y2au2WL4BfOZW+Kev1M7/8Abn7/AKnR5HUBO9ATzXykVtpH1snpNkH+crf2bveFpf0x/m/gyP6vH8r/AHH5yN/Zu94T+my/MP6vH8r/AHK/QudRo1J0HM6BayT5IxHzfI7Fc9i6iGOP1WgHxO7j76r6Wqvu4KPuNaEeGKRuKQ7CAIAgCAIAgCAIAgCAIAgCAIAgCAIAgCAIAgMJog9pa4Va4EEd4IoQvJJSWmeNbWmciv263WWZ0btt2H1mnY8+BXzt9Lqnwv7RlWVuEtFbxLd7rRZ3xR5czi2lTQaOBPwXWNYq7FKXQ9qmoTTZWsPYRngtEcrzHlaSTRxJ1aR3eKvX5tc63Fb2yxbkRlBpF5WSUjnNvwZaXyyOHV0c9zh2uBcSOC2oZ1Sik/kXoZMFFLmX27YDHDGx1KtY1pptUAArJtkpTbXvKc3uTZdbmvISNDXGjwKEetTiF8/l40q5OS8PyPosHMjbBRk/7l/P6nyS4Yi/N2gN8oOn9Ujn2qPDy9TyXZlLnxc/Qzva2siZTsl1KNbQGnjTgAvMaidst+XmzvMya6YcPJvyR8wFcpkf17x2GHsfvO4nkPjyX12BRxS7x9F09f8AoxMWrb4mdDWwXwgCAIAgCAIAgCAIAgCAIAgCAIAgCAIAgCAIAgCAjL/uZlqjyO0cKljuLT+I7woMiiN0dPr5EdtasWmctvO7pLO8slbQ8DwcO8HiFg21SrlwyMycHB6ZqKM4CAIAgCA9ha5KUzvp7R/quO6r3vhX7EvfW61xP92S+GsOPtbszqtiHpO4u/db3nx4K9jYrte+kfvodU0ux7fQ6fZ4GxtDGANa0UAGwC3YxUVpdDSSSWkei9PQgCAIAgCAIAgCAIAgCAIAgCAIAgCAIAgCAIAgCAIDVvG7452ZJWhw+8eIO4KjsqjYtSRzOCktMo97YGkYSbO4SN9V1A8eFdj9yy7ez5LnDmUp4rXhKxarFJEaSRvZ7TSPvVGdcoeJaK0oyj1Rr1XByKoCQsNyzzEdXE8g/WIyt/iOimhRZPwokjVOXRFuuXAzW0daXB59Rtcvmd3fd5rRp7PS52c/0LdeKlzkXGNgaAGgADQAaAeS0UkuSLetGS9AQBAEAQBAEAQBAEAQBAEAQBAEBF39fbLI1rnte4ONBlp3V4kKC/IjSk2tkdlqrW2Q35/Qfs5vcz/cqv8AUq/yv+P9kP4uHuZnZ8cQve1gjmq4ho0ZxNPWXse0ISaSi+fp/s9WVFvWmel4YzihlfG6OUlhoSMtDy7S6tz4VzcWny9BPJjGTWjXGPof2U3+j/cuP6lD8r/j/Zz+Lj7mS9z4jgtJpG4h/qPFHeWtD5FWacqu3knz9zJq7oT6EurBKEAQBAEAQHxzQd9UBqyXZC7V0MR5safwUbqrfWK/Y5cIvyM4bDGz0I428mtH4L1Vxj0SCil0RsLs6CAIAgCAIAgCAIAgCAIAgCAIAgCAIAgKd0lfRQ+2flKze0vBH1+hUy/CiIwbcMVqbKZc3ZLQMppuDVV8PHhcnxeRFj1Rmnss9lwdZ43te3rKtIcKuqKjUaUV6GDVGSkt8izHGgnsoeKj+l2j2z8AsnM5Wz+/Io3e0Zdm4LszmDSQEgahx0qO46LU/AUtef7lz8NW0UC1wus8zmhxzRvIDhoeydD8FkTi65tLqmUZJwlr3HXLstPWwxyeuxrv4mgr6KqfHBS962asJcUUzRteJ7LE7K6UVG+UOdTzAKhnl0wemziV8IvTZvWC8I525onteONNxzG4U1dkLFuL2dxnGS2mY3jecVnAMzwwGtK11pvQcV5ZbCtbm9CU4x6swt98QwAGWRraioG5IPENGtF5ZfXWtyZ5KyMerMrtvSK0AmF4dTcagjmDqF7XdCxbi9iFkZ+FmtbMS2aJ2V8ra8Q0F1OdAaKOeVVB6cjmV0IvTZI2a0NkaHscHNOxBqCpoyUluL2iRNNbRrTXtC2VsLnjrHUAbQ11FRwoFw7oKag3zOXZFS4d8zwteI7NE7K+VubiBV1OdAaLieVVB6cjmV0IvTZv2W1MlaHRua9p4g1CmjOM1uL2SKSkto87wvGKBuaV4YDtXj4AcVzZbCtbk9Hkpxittnhbr7gha10kgAcAW7kkHYho1oubL64LcmcytjFbbNlltYYxLmAYQHZndkUOxNdl2rIuPF5HXEtb8iL/ADtsmbL1o7q5XZffSig/G071xEf4ivpsmYpQ8BzSHA6gg1B81ZTTW0Sp75o1byvWGzgGZ4bXYbuPJo1KjtuhWtyZzOyMPEyNgxhZHGnWEe01wHvpooY51Let/wAMjWTW/MnY5A4AtIIOoINQeRVpNNbROnsj7fftnhNJJWA9w7Th5CpCisyKoeJkcrYR6sxu/EFnndljkBd3EFpPIECq8ryarHqLEboS5JkopyQIAgCAIAgCAp3SV9FD7Z+UrN7S8EfX6FTL8KKldN+S2UOERaMxBNQDtt8Vn1ZE6t8PmVIWyh0Ljgu/prTJI2UtIa0EUaBqTRaWFkztk1IuY9spt7Kfiofpdo9s/ALNy1u2f35FS72jLa3HcLWACOUkAD6oBIHfVaP9RrS6Mtfio66FLfntU5yir5Xk0GwzH4Dv8Flvits5dWynznL9WXXF9tNkssUEZo5zQyo3DY2gOp3VqB5lamZZ3NUa4+nwRdvl3cFFG9cOGYI4WdZGx73NBcXAO31oK7AbadyloxK4wXEk2d1URUeaIC3wf9Pt8Rhq2OTLVtaihdlc3lsQqk4/h8iLh0ZBJd1auHoyU6R2/o8Z/wDKPkep+0l/jXr9GSZfgXqfLhwrE6Jkk9ZXPYx2pIDQWjK0UOtBomPhwcFKfNtIV48Wk5cyBt92mK39RZnmISANrU9kPFXCu5GiqWVcGR3db1sglDht4YctlqiwdZWx5CzMaUzknNXvHAclfWDSo618S0satLWiJ6NJjSdhPZGRw8C7MHfKFW7Nk/7o+n1/0RYjfNGni+AvvCNrHZXPbE0O7sznNqo8uLeSknrevqcXrdqS/QsdmwdZWtDXMLzTVxc6p8dCAFdjg0paa2WFjVpdCv2AG77w6kOPVSEDXiH+gT4h2lVUr3j5HBvk/r0II/4reHyZMdIjR+Sg90jfg5We0F/i+JLleA0sPYVjmibLaS57ntFBUgNaBRo012pyUWPhxnBTs57+RxVjqUeKfM8MRSm1WyOxtOWNpaCB3gZnHyboPFcZDdtypXT7+hza+OxVroWV+GrKWZOpYB3gdvnn3qrzxKeHXCvv9Sz3MNa0V7BE7orRPZSSWtzkV4Fjw0kcwQfJU8KThZKr1/gr47cZuBq2djLRekgtNCAXhrXbEs0Y3lSppxUcVGzKas/X/wAOUlO98Rb7ZcNnlbR0LObQGuHIjVaM8aqa04otyqhJaaNuSxtMRiFWty5BlJBApQUPBSOCceHyOuFa0Qt2YOs8QGdvXO4l+38G3vqq1WDVBc1t/qQwxoR68yCx1dkdn6qWBojJcR2dBVoqCBwPJVM6mFfDOC16EOTCMNSjyL3Z35mNJ3IB94WtF7SLq6HovT0IAgCAIAgKd0lfRQ+2flKze0vBH1+hUy/Cjy6NWgsnqPrM+BXnZvSXwPMToy6hoGwC09Fw5Hio/pdo9s/AL53LerZ/fkZV3tGXSHBNmLWk9bqAfS7xyWosCnXn+5cWLAmbruWGzV6pgBO7iSXHzPwViqiurwolhXGHRFS6TG9qA8KSD72rP7T8UX6/Qq5nkbsWD3loItk1CAePEe2pFgya33j+/idrHf5mPzHJc1zrTI4tIIzNrsa8XaL3+n803Nv79R+F57cj16R/1Zn2rfkeve0fZL1+jPcvwL1J24/1aD7KL5ArdHso+i+RPX4F6FTvL+94/wDB8hWfZ/zI/fvKsv8AkIvJWqXSi9GnpWjlF8ZFk9meKfw+pSxOsvh9RiH+9bP/AJH8xyZH/Lj8Pmxb7ePwL2tYulCxbreNnA3/ALH+YVk5fPIj8PmUb/bR+HzJbpD/AFUfaN+DlY7Q9j8US5XgJXDf6rB9mz4KfG9jH0RLV4F6FGttiMt5vjzujLnGjhuOxmFNRwWXOvjynHet/wCilKPFc1vRO/mY/wD7yf7/APerX4CX/wBH9/En/DP8zNq5MKfk03Xdc55o4EFtK5uJNSpKMPup8fFs6ro4JcWzLEGEo7U4va4xyGlTTM11NiW1GtOIKZGFG18SemLcdTe+jK9bbtttgb1jJi5gpWhJA1oKsdUUqeHeqk6r8dcSltffkyCULaltPkWOzYkBsRtLmjMKgtBoC8GgFeAOh5FXI5W6O9a/9LCu/wAfGQ90XdNeDTNaZpAwkhrGdkaHXwoNRxOm/fWpqnkrjsk9e5ENcJWrik+RHYxuCKytjMZeS4uBzGuw5KLMxoVJcPmR5FUYJaOiWUdhnst+AWxHojQXQ9V0ehAEAQBAEBUukSBz4osjXOo8+iCfqnuWf2jFyhHS8yrlJuK0YdHVncxs2drm1cymYEV0PeuezouKltHmKmk9lwWkWzlOJ7FI60zlschBcaENcQdBxovn8uubtnpP9v0My6MnN8jqVn9BvIfBb8ehpLoei9PSHxRc/wCVQloID2nMwnavEHwIVbKo76Gl1Irq+OOit3diaayMEVqgecugdsaDYdzuYKpV5dlMeGyL5FaF8q1wzRKXff8AaLTKwRWcsir23P4jwNAK8aCtVYrybbJrhjpeeyWNs5yWo8h0gwufZ2BjXOPWA0aCT6D+5edoRcq1pb5/RjKTcOXvJu5WkWeAEEERxgg7ijBorVC1XH0XyJq/CvQq94Wd5vWNwY7L2O1Q5fQPHZUbIy/Fp65f+laUX36ZdCtMuFK6OrO9jp87HNqI6ZgRWhfXdZXZ0JRlLa10+pTxItb2vcaeMM//AFCPqvpMsWStKZs7svhuo8vi/Erh68vmzi/ferXXkSDsbOjGWazyNl2pWjSfPUeVVO+0HDlODT+/vzJPxTXKUeZjh27prRaTbLQ0sA9BpFK6UbQbhoHvK8x6p2W99Yte48qhKc+8kSGPYXPswDWucc7dACTs7gps9N1aS8yTJTcORJ4eYRZoAQQRG2oOhGncp8daqin7kSVcoIgsX3JI6RlpswJkZSoG5y6tcBxPAjiFVy8eTkra+qIb6pN8cep4w44IGWSzydZ3DSp5EVH3rhdoNcpQezxZT6OPMmcP3haJ3PdNF1UemQH0vGvfz02VnHstm25R0vIlqnOW3JaRGTYqmge4WmzPDcxyub6tdNfRdzqFDLMnW33kHr7++pG75Rf90TTvbExtkZgssMri+gcSBoK1poSBXvJChty+/i4VRfM4nf3i4YIkn4ccLvNnFDJ6fgXZs1K/cp3itY3d+fX49STuX3XB5kRh/EwscfUWiKUFpdloBU1NaEEjjXUKvj5aoj3diZFVf3a4ZI8MTSWi1s68xOjhj0aD6Zru8ju0Hhz1XGS7bo8fDqK+9nNznYuLWki9XPaTLBG8tLC5oNDv/wDDv5rWplxQUtaLtcuKKZuKQ7CAIAgCAIAgCAIAgCAIAgPhCA+oAgCAIAgCAomIf71s/wDkfzHLJyP+XH4fNlK328fgXohaxdPqAIAgCA+UQH1ACEB8AQH1AfCEB9QBAEAQBAEAQBAEAQBAEAQBAEAQBAEAQBAEAQGpLdsTpBK6NjpBSjiKkU1FO6lVG6oOXE1zOXCLe2uZtqQ6CAIAgCAIAgCAIAgCAIAgCAIAgCAIAgCAIAgCAIAgCAIAgCAIAgCAIAgCAIAgCAIAgCAIAgCAIAgCAIAgCAIAgCAIAgCAIAgCAIAgCAIAgCAIAgCAIAgCAIAgCAIAgCAIAgCAIAgCAIAgCAIAgCAIAgCAIAgCAIAgCAIAgCAIAgCAIAgCAIAgCAIAgCAIAgCAIAgP/9k="/>
          <p:cNvSpPr>
            <a:spLocks noChangeAspect="1" noChangeArrowheads="1"/>
          </p:cNvSpPr>
          <p:nvPr/>
        </p:nvSpPr>
        <p:spPr bwMode="auto">
          <a:xfrm>
            <a:off x="155575" y="-1257300"/>
            <a:ext cx="3810000" cy="2619375"/>
          </a:xfrm>
          <a:prstGeom prst="rect">
            <a:avLst/>
          </a:prstGeom>
          <a:noFill/>
        </p:spPr>
        <p:txBody>
          <a:bodyPr vert="horz" wrap="square" lIns="91440" tIns="45720" rIns="91440" bIns="45720" numCol="1" anchor="t" anchorCtr="0" compatLnSpc="1">
            <a:prstTxWarp prst="textNoShape">
              <a:avLst/>
            </a:prstTxWarp>
          </a:bodyPr>
          <a:lstStyle/>
          <a:p>
            <a:endParaRPr lang="es-ES"/>
          </a:p>
        </p:txBody>
      </p:sp>
      <p:sp>
        <p:nvSpPr>
          <p:cNvPr id="8" name="Rectangle 3"/>
          <p:cNvSpPr>
            <a:spLocks noChangeArrowheads="1"/>
          </p:cNvSpPr>
          <p:nvPr/>
        </p:nvSpPr>
        <p:spPr bwMode="auto">
          <a:xfrm>
            <a:off x="2143108" y="1302384"/>
            <a:ext cx="6643734" cy="304698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fontAlgn="base">
              <a:spcBef>
                <a:spcPct val="0"/>
              </a:spcBef>
              <a:spcAft>
                <a:spcPct val="0"/>
              </a:spcAft>
              <a:buFont typeface="Arial" pitchFamily="34" charset="0"/>
              <a:buChar char="•"/>
            </a:pPr>
            <a:r>
              <a:rPr lang="es-ES" sz="2000" dirty="0" smtClean="0">
                <a:solidFill>
                  <a:srgbClr val="002060"/>
                </a:solidFill>
                <a:latin typeface="Arial" pitchFamily="34" charset="0"/>
                <a:ea typeface="SimSun" pitchFamily="2" charset="-122"/>
                <a:cs typeface="Arial" pitchFamily="34" charset="0"/>
              </a:rPr>
              <a:t> Ámbito estatal. Hay centros de las 17 comunidades autónomas.</a:t>
            </a:r>
          </a:p>
          <a:p>
            <a:pPr algn="just" fontAlgn="base">
              <a:spcBef>
                <a:spcPct val="0"/>
              </a:spcBef>
              <a:spcAft>
                <a:spcPct val="0"/>
              </a:spcAft>
              <a:buFont typeface="Arial" pitchFamily="34" charset="0"/>
              <a:buChar char="•"/>
            </a:pPr>
            <a:endParaRPr lang="es-ES" sz="800" dirty="0" smtClean="0">
              <a:solidFill>
                <a:srgbClr val="002060"/>
              </a:solidFill>
              <a:latin typeface="Arial" pitchFamily="34" charset="0"/>
              <a:ea typeface="SimSun" pitchFamily="2" charset="-122"/>
              <a:cs typeface="Arial" pitchFamily="34" charset="0"/>
            </a:endParaRPr>
          </a:p>
          <a:p>
            <a:pPr algn="just" fontAlgn="base">
              <a:spcBef>
                <a:spcPct val="0"/>
              </a:spcBef>
              <a:spcAft>
                <a:spcPct val="0"/>
              </a:spcAft>
              <a:buFont typeface="Arial" pitchFamily="34" charset="0"/>
              <a:buChar char="•"/>
            </a:pPr>
            <a:r>
              <a:rPr lang="es-ES" sz="2000" dirty="0" smtClean="0">
                <a:solidFill>
                  <a:srgbClr val="002060"/>
                </a:solidFill>
                <a:latin typeface="Arial" pitchFamily="34" charset="0"/>
                <a:ea typeface="SimSun" pitchFamily="2" charset="-122"/>
                <a:cs typeface="Arial" pitchFamily="34" charset="0"/>
              </a:rPr>
              <a:t> Sin ánimo de lucro. Solicitado el reconocimiento de asociación de interés social.</a:t>
            </a:r>
          </a:p>
          <a:p>
            <a:pPr algn="just" fontAlgn="base">
              <a:spcBef>
                <a:spcPct val="0"/>
              </a:spcBef>
              <a:spcAft>
                <a:spcPct val="0"/>
              </a:spcAft>
              <a:buFont typeface="Arial" pitchFamily="34" charset="0"/>
              <a:buChar char="•"/>
            </a:pPr>
            <a:endParaRPr lang="es-ES" sz="800" dirty="0" smtClean="0">
              <a:solidFill>
                <a:srgbClr val="002060"/>
              </a:solidFill>
              <a:latin typeface="Arial" pitchFamily="34" charset="0"/>
              <a:ea typeface="SimSun" pitchFamily="2" charset="-122"/>
              <a:cs typeface="Arial" pitchFamily="34" charset="0"/>
            </a:endParaRPr>
          </a:p>
          <a:p>
            <a:pPr algn="just" fontAlgn="base">
              <a:spcBef>
                <a:spcPct val="0"/>
              </a:spcBef>
              <a:spcAft>
                <a:spcPct val="0"/>
              </a:spcAft>
              <a:buFont typeface="Arial" pitchFamily="34" charset="0"/>
              <a:buChar char="•"/>
            </a:pPr>
            <a:r>
              <a:rPr lang="es-ES" sz="2000" dirty="0" smtClean="0">
                <a:solidFill>
                  <a:srgbClr val="002060"/>
                </a:solidFill>
                <a:latin typeface="Arial" pitchFamily="34" charset="0"/>
                <a:ea typeface="SimSun" pitchFamily="2" charset="-122"/>
                <a:cs typeface="Arial" pitchFamily="34" charset="0"/>
              </a:rPr>
              <a:t> Espíritu universalista. Acoge en su seno centros públicos y centros privados.</a:t>
            </a:r>
          </a:p>
          <a:p>
            <a:pPr algn="just" fontAlgn="base">
              <a:spcBef>
                <a:spcPct val="0"/>
              </a:spcBef>
              <a:spcAft>
                <a:spcPct val="0"/>
              </a:spcAft>
              <a:buFont typeface="Arial" pitchFamily="34" charset="0"/>
              <a:buChar char="•"/>
            </a:pPr>
            <a:endParaRPr lang="es-ES" sz="800" dirty="0" smtClean="0">
              <a:solidFill>
                <a:srgbClr val="002060"/>
              </a:solidFill>
              <a:latin typeface="Arial" pitchFamily="34" charset="0"/>
              <a:ea typeface="SimSun" pitchFamily="2" charset="-122"/>
              <a:cs typeface="Arial" pitchFamily="34" charset="0"/>
            </a:endParaRPr>
          </a:p>
          <a:p>
            <a:pPr algn="just" fontAlgn="base">
              <a:spcBef>
                <a:spcPct val="0"/>
              </a:spcBef>
              <a:spcAft>
                <a:spcPct val="0"/>
              </a:spcAft>
              <a:buFont typeface="Arial" pitchFamily="34" charset="0"/>
              <a:buChar char="•"/>
            </a:pPr>
            <a:r>
              <a:rPr lang="es-ES" sz="2000" dirty="0" smtClean="0">
                <a:solidFill>
                  <a:srgbClr val="002060"/>
                </a:solidFill>
                <a:latin typeface="Arial" pitchFamily="34" charset="0"/>
                <a:ea typeface="SimSun" pitchFamily="2" charset="-122"/>
                <a:cs typeface="Arial" pitchFamily="34" charset="0"/>
              </a:rPr>
              <a:t> Objetivo. El impulso y la dinamización de la FP</a:t>
            </a:r>
          </a:p>
          <a:p>
            <a:pPr algn="just" fontAlgn="base">
              <a:spcBef>
                <a:spcPct val="0"/>
              </a:spcBef>
              <a:spcAft>
                <a:spcPct val="0"/>
              </a:spcAft>
              <a:buFont typeface="Arial" pitchFamily="34" charset="0"/>
              <a:buChar char="•"/>
            </a:pPr>
            <a:endParaRPr lang="es-ES" sz="800" dirty="0" smtClean="0">
              <a:solidFill>
                <a:srgbClr val="002060"/>
              </a:solidFill>
              <a:latin typeface="Arial" pitchFamily="34" charset="0"/>
              <a:ea typeface="SimSun" pitchFamily="2" charset="-122"/>
              <a:cs typeface="Arial" pitchFamily="34" charset="0"/>
            </a:endParaRPr>
          </a:p>
          <a:p>
            <a:pPr algn="just" fontAlgn="base">
              <a:spcBef>
                <a:spcPct val="0"/>
              </a:spcBef>
              <a:spcAft>
                <a:spcPct val="0"/>
              </a:spcAft>
              <a:buFont typeface="Arial" pitchFamily="34" charset="0"/>
              <a:buChar char="•"/>
            </a:pPr>
            <a:r>
              <a:rPr lang="es-ES" sz="2000" dirty="0" smtClean="0">
                <a:solidFill>
                  <a:srgbClr val="002060"/>
                </a:solidFill>
                <a:latin typeface="Arial" pitchFamily="34" charset="0"/>
                <a:ea typeface="SimSun" pitchFamily="2" charset="-122"/>
                <a:cs typeface="Arial" pitchFamily="34" charset="0"/>
              </a:rPr>
              <a:t> Representación. Cada centro un voto</a:t>
            </a:r>
          </a:p>
        </p:txBody>
      </p:sp>
      <p:pic>
        <p:nvPicPr>
          <p:cNvPr id="1026" name="Picture 2"/>
          <p:cNvPicPr>
            <a:picLocks noChangeAspect="1" noChangeArrowheads="1"/>
          </p:cNvPicPr>
          <p:nvPr/>
        </p:nvPicPr>
        <p:blipFill>
          <a:blip r:embed="rId4" cstate="print"/>
          <a:srcRect/>
          <a:stretch>
            <a:fillRect/>
          </a:stretch>
        </p:blipFill>
        <p:spPr bwMode="auto">
          <a:xfrm>
            <a:off x="0" y="0"/>
            <a:ext cx="3071802" cy="104807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998</TotalTime>
  <Words>2257</Words>
  <Application>Microsoft Office PowerPoint</Application>
  <PresentationFormat>Presentación en pantalla (16:9)</PresentationFormat>
  <Paragraphs>219</Paragraphs>
  <Slides>37</Slides>
  <Notes>0</Notes>
  <HiddenSlides>0</HiddenSlides>
  <MMClips>0</MMClips>
  <ScaleCrop>false</ScaleCrop>
  <HeadingPairs>
    <vt:vector size="4" baseType="variant">
      <vt:variant>
        <vt:lpstr>Tema</vt:lpstr>
      </vt:variant>
      <vt:variant>
        <vt:i4>1</vt:i4>
      </vt:variant>
      <vt:variant>
        <vt:lpstr>Títulos de diapositiva</vt:lpstr>
      </vt:variant>
      <vt:variant>
        <vt:i4>37</vt:i4>
      </vt:variant>
    </vt:vector>
  </HeadingPairs>
  <TitlesOfParts>
    <vt:vector size="38" baseType="lpstr">
      <vt:lpstr>Tema de Office</vt:lpstr>
      <vt:lpstr>Diapositiva 1</vt:lpstr>
      <vt:lpstr>Diapositiva 2</vt:lpstr>
      <vt:lpstr>Diapositiva 3</vt:lpstr>
      <vt:lpstr>Diapositiva 4</vt:lpstr>
      <vt:lpstr>Diapositiva 5</vt:lpstr>
      <vt:lpstr>Diapositiva 6</vt:lpstr>
      <vt:lpstr>Diapositiva 7</vt:lpstr>
      <vt:lpstr>Diapositiva 8</vt:lpstr>
      <vt:lpstr>Diapositiva 9</vt:lpstr>
      <vt:lpstr>Diapositiva 10</vt:lpstr>
      <vt:lpstr>Diapositiva 11</vt:lpstr>
      <vt:lpstr>Diapositiva 12</vt:lpstr>
      <vt:lpstr> LINEAS ESTRATÉGICAS  </vt:lpstr>
      <vt:lpstr>Diapositiva 14</vt:lpstr>
      <vt:lpstr>Diapositiva 15</vt:lpstr>
      <vt:lpstr>Diapositiva 16</vt:lpstr>
      <vt:lpstr>Diapositiva 17</vt:lpstr>
      <vt:lpstr>Diapositiva 18</vt:lpstr>
      <vt:lpstr>Diapositiva 19</vt:lpstr>
      <vt:lpstr>Diapositiva 20</vt:lpstr>
      <vt:lpstr>Diapositiva 21</vt:lpstr>
      <vt:lpstr>Diapositiva 22</vt:lpstr>
      <vt:lpstr>Diapositiva 23</vt:lpstr>
      <vt:lpstr>Diapositiva 24</vt:lpstr>
      <vt:lpstr>Diapositiva 25</vt:lpstr>
      <vt:lpstr>Diapositiva 26</vt:lpstr>
      <vt:lpstr>Diapositiva 27</vt:lpstr>
      <vt:lpstr>Diapositiva 28</vt:lpstr>
      <vt:lpstr>Diapositiva 29</vt:lpstr>
      <vt:lpstr>Diapositiva 30</vt:lpstr>
      <vt:lpstr>Diapositiva 31</vt:lpstr>
      <vt:lpstr>Diapositiva 32</vt:lpstr>
      <vt:lpstr>Diapositiva 33</vt:lpstr>
      <vt:lpstr>Diapositiva 34</vt:lpstr>
      <vt:lpstr>Diapositiva 35</vt:lpstr>
      <vt:lpstr>Diapositiva 36</vt:lpstr>
      <vt:lpstr>Diapositiva 37</vt:lpstr>
    </vt:vector>
  </TitlesOfParts>
  <Company>Nombre de la organización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Nombre de usuario</dc:creator>
  <cp:lastModifiedBy>CIPFP_Mislata</cp:lastModifiedBy>
  <cp:revision>120</cp:revision>
  <dcterms:created xsi:type="dcterms:W3CDTF">2014-06-27T11:41:17Z</dcterms:created>
  <dcterms:modified xsi:type="dcterms:W3CDTF">2015-06-25T12:14:51Z</dcterms:modified>
</cp:coreProperties>
</file>